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4"/>
  </p:sldMasterIdLst>
  <p:notesMasterIdLst>
    <p:notesMasterId r:id="rId68"/>
  </p:notesMasterIdLst>
  <p:sldIdLst>
    <p:sldId id="256" r:id="rId5"/>
    <p:sldId id="259" r:id="rId6"/>
    <p:sldId id="286" r:id="rId7"/>
    <p:sldId id="299" r:id="rId8"/>
    <p:sldId id="290" r:id="rId9"/>
    <p:sldId id="300" r:id="rId10"/>
    <p:sldId id="301" r:id="rId11"/>
    <p:sldId id="284" r:id="rId12"/>
    <p:sldId id="292" r:id="rId13"/>
    <p:sldId id="313" r:id="rId14"/>
    <p:sldId id="314" r:id="rId15"/>
    <p:sldId id="354" r:id="rId16"/>
    <p:sldId id="287" r:id="rId17"/>
    <p:sldId id="293" r:id="rId18"/>
    <p:sldId id="302" r:id="rId19"/>
    <p:sldId id="303" r:id="rId20"/>
    <p:sldId id="304" r:id="rId21"/>
    <p:sldId id="305" r:id="rId22"/>
    <p:sldId id="306" r:id="rId23"/>
    <p:sldId id="295" r:id="rId24"/>
    <p:sldId id="297" r:id="rId25"/>
    <p:sldId id="307" r:id="rId26"/>
    <p:sldId id="308" r:id="rId27"/>
    <p:sldId id="296" r:id="rId28"/>
    <p:sldId id="298" r:id="rId29"/>
    <p:sldId id="289" r:id="rId30"/>
    <p:sldId id="315" r:id="rId31"/>
    <p:sldId id="285" r:id="rId32"/>
    <p:sldId id="316" r:id="rId33"/>
    <p:sldId id="321" r:id="rId34"/>
    <p:sldId id="322" r:id="rId35"/>
    <p:sldId id="353" r:id="rId36"/>
    <p:sldId id="324" r:id="rId37"/>
    <p:sldId id="325" r:id="rId38"/>
    <p:sldId id="326" r:id="rId39"/>
    <p:sldId id="312" r:id="rId40"/>
    <p:sldId id="329" r:id="rId41"/>
    <p:sldId id="328" r:id="rId42"/>
    <p:sldId id="330" r:id="rId43"/>
    <p:sldId id="331" r:id="rId44"/>
    <p:sldId id="332" r:id="rId45"/>
    <p:sldId id="333" r:id="rId46"/>
    <p:sldId id="334" r:id="rId47"/>
    <p:sldId id="336" r:id="rId48"/>
    <p:sldId id="337" r:id="rId49"/>
    <p:sldId id="338" r:id="rId50"/>
    <p:sldId id="339" r:id="rId51"/>
    <p:sldId id="340" r:id="rId52"/>
    <p:sldId id="341" r:id="rId53"/>
    <p:sldId id="335" r:id="rId54"/>
    <p:sldId id="288" r:id="rId55"/>
    <p:sldId id="347" r:id="rId56"/>
    <p:sldId id="351" r:id="rId57"/>
    <p:sldId id="348" r:id="rId58"/>
    <p:sldId id="350" r:id="rId59"/>
    <p:sldId id="261" r:id="rId60"/>
    <p:sldId id="342" r:id="rId61"/>
    <p:sldId id="343" r:id="rId62"/>
    <p:sldId id="344" r:id="rId63"/>
    <p:sldId id="345" r:id="rId64"/>
    <p:sldId id="352" r:id="rId65"/>
    <p:sldId id="346" r:id="rId66"/>
    <p:sldId id="274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C0846C-ADC0-494F-811B-D64075ECC0F8}">
  <a:tblStyle styleId="{A4C0846C-ADC0-494F-811B-D64075ECC0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6408" autoAdjust="0"/>
  </p:normalViewPr>
  <p:slideViewPr>
    <p:cSldViewPr snapToGrid="0">
      <p:cViewPr varScale="1">
        <p:scale>
          <a:sx n="113" d="100"/>
          <a:sy n="113" d="100"/>
        </p:scale>
        <p:origin x="74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逸琳" userId="S::9208012@ncku.edu.tw::c74219de-f571-45aa-bc8e-70a0114a537b" providerId="AD" clId="Web-{7498698E-1389-415B-B1E8-050B96ACE364}"/>
    <pc:docChg chg="modSld">
      <pc:chgData name="王逸琳" userId="S::9208012@ncku.edu.tw::c74219de-f571-45aa-bc8e-70a0114a537b" providerId="AD" clId="Web-{7498698E-1389-415B-B1E8-050B96ACE364}" dt="2018-10-17T12:01:17.877" v="3" actId="20577"/>
      <pc:docMkLst>
        <pc:docMk/>
      </pc:docMkLst>
      <pc:sldChg chg="modSp">
        <pc:chgData name="王逸琳" userId="S::9208012@ncku.edu.tw::c74219de-f571-45aa-bc8e-70a0114a537b" providerId="AD" clId="Web-{7498698E-1389-415B-B1E8-050B96ACE364}" dt="2018-10-17T12:01:17.877" v="3" actId="20577"/>
        <pc:sldMkLst>
          <pc:docMk/>
          <pc:sldMk cId="2962325256" sldId="300"/>
        </pc:sldMkLst>
        <pc:spChg chg="mod">
          <ac:chgData name="王逸琳" userId="S::9208012@ncku.edu.tw::c74219de-f571-45aa-bc8e-70a0114a537b" providerId="AD" clId="Web-{7498698E-1389-415B-B1E8-050B96ACE364}" dt="2018-10-17T12:01:17.877" v="3" actId="20577"/>
          <ac:spMkLst>
            <pc:docMk/>
            <pc:sldMk cId="2962325256" sldId="300"/>
            <ac:spMk id="237" creationId="{00000000-0000-0000-0000-000000000000}"/>
          </ac:spMkLst>
        </pc:spChg>
      </pc:sldChg>
    </pc:docChg>
  </pc:docChgLst>
  <pc:docChgLst>
    <pc:chgData name="王逸琳" userId="S::9208012@ncku.edu.tw::c74219de-f571-45aa-bc8e-70a0114a537b" providerId="AD" clId="Web-{497480D8-CBD5-4634-B763-F33D94A71BAD}"/>
    <pc:docChg chg="modSld">
      <pc:chgData name="王逸琳" userId="S::9208012@ncku.edu.tw::c74219de-f571-45aa-bc8e-70a0114a537b" providerId="AD" clId="Web-{497480D8-CBD5-4634-B763-F33D94A71BAD}" dt="2018-10-17T13:29:46.161" v="97" actId="20577"/>
      <pc:docMkLst>
        <pc:docMk/>
      </pc:docMkLst>
      <pc:sldChg chg="modSp">
        <pc:chgData name="王逸琳" userId="S::9208012@ncku.edu.tw::c74219de-f571-45aa-bc8e-70a0114a537b" providerId="AD" clId="Web-{497480D8-CBD5-4634-B763-F33D94A71BAD}" dt="2018-10-17T13:28:12.922" v="94" actId="20577"/>
        <pc:sldMkLst>
          <pc:docMk/>
          <pc:sldMk cId="0" sldId="261"/>
        </pc:sldMkLst>
        <pc:spChg chg="mod">
          <ac:chgData name="王逸琳" userId="S::9208012@ncku.edu.tw::c74219de-f571-45aa-bc8e-70a0114a537b" providerId="AD" clId="Web-{497480D8-CBD5-4634-B763-F33D94A71BAD}" dt="2018-10-17T13:28:12.922" v="94" actId="20577"/>
          <ac:spMkLst>
            <pc:docMk/>
            <pc:sldMk cId="0" sldId="261"/>
            <ac:spMk id="14" creationId="{C24EF2FE-5D4A-43BD-82D1-827FA12BD21C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6:24.091" v="71" actId="20577"/>
        <pc:sldMkLst>
          <pc:docMk/>
          <pc:sldMk cId="13080284" sldId="288"/>
        </pc:sldMkLst>
        <pc:spChg chg="mod">
          <ac:chgData name="王逸琳" userId="S::9208012@ncku.edu.tw::c74219de-f571-45aa-bc8e-70a0114a537b" providerId="AD" clId="Web-{497480D8-CBD5-4634-B763-F33D94A71BAD}" dt="2018-10-17T13:26:24.091" v="71" actId="20577"/>
          <ac:spMkLst>
            <pc:docMk/>
            <pc:sldMk cId="13080284" sldId="288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06:25.185" v="4" actId="20577"/>
        <pc:sldMkLst>
          <pc:docMk/>
          <pc:sldMk cId="3986310883" sldId="308"/>
        </pc:sldMkLst>
        <pc:spChg chg="mod">
          <ac:chgData name="王逸琳" userId="S::9208012@ncku.edu.tw::c74219de-f571-45aa-bc8e-70a0114a537b" providerId="AD" clId="Web-{497480D8-CBD5-4634-B763-F33D94A71BAD}" dt="2018-10-17T13:06:25.185" v="4" actId="20577"/>
          <ac:spMkLst>
            <pc:docMk/>
            <pc:sldMk cId="3986310883" sldId="308"/>
            <ac:spMk id="14" creationId="{EBA59BC5-FCD4-43DE-A9CE-6BD4C34975CC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07:21.827" v="11" actId="20577"/>
        <pc:sldMkLst>
          <pc:docMk/>
          <pc:sldMk cId="1850325686" sldId="309"/>
        </pc:sldMkLst>
        <pc:spChg chg="mod">
          <ac:chgData name="王逸琳" userId="S::9208012@ncku.edu.tw::c74219de-f571-45aa-bc8e-70a0114a537b" providerId="AD" clId="Web-{497480D8-CBD5-4634-B763-F33D94A71BAD}" dt="2018-10-17T13:07:21.827" v="11" actId="20577"/>
          <ac:spMkLst>
            <pc:docMk/>
            <pc:sldMk cId="1850325686" sldId="309"/>
            <ac:spMk id="14" creationId="{1D372152-5785-4095-80D2-D5F7DC8256BB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08:24.282" v="18" actId="20577"/>
        <pc:sldMkLst>
          <pc:docMk/>
          <pc:sldMk cId="3699810924" sldId="315"/>
        </pc:sldMkLst>
        <pc:spChg chg="mod">
          <ac:chgData name="王逸琳" userId="S::9208012@ncku.edu.tw::c74219de-f571-45aa-bc8e-70a0114a537b" providerId="AD" clId="Web-{497480D8-CBD5-4634-B763-F33D94A71BAD}" dt="2018-10-17T13:08:24.282" v="18" actId="20577"/>
          <ac:spMkLst>
            <pc:docMk/>
            <pc:sldMk cId="3699810924" sldId="315"/>
            <ac:spMk id="16" creationId="{BBB9083D-417A-4FF5-BCC2-6B0D5EA9F616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09:03.142" v="21" actId="20577"/>
        <pc:sldMkLst>
          <pc:docMk/>
          <pc:sldMk cId="706595016" sldId="316"/>
        </pc:sldMkLst>
        <pc:spChg chg="mod">
          <ac:chgData name="王逸琳" userId="S::9208012@ncku.edu.tw::c74219de-f571-45aa-bc8e-70a0114a537b" providerId="AD" clId="Web-{497480D8-CBD5-4634-B763-F33D94A71BAD}" dt="2018-10-17T13:09:03.142" v="21" actId="20577"/>
          <ac:spMkLst>
            <pc:docMk/>
            <pc:sldMk cId="706595016" sldId="316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16:13.872" v="44" actId="20577"/>
        <pc:sldMkLst>
          <pc:docMk/>
          <pc:sldMk cId="2225405242" sldId="317"/>
        </pc:sldMkLst>
        <pc:spChg chg="mod">
          <ac:chgData name="王逸琳" userId="S::9208012@ncku.edu.tw::c74219de-f571-45aa-bc8e-70a0114a537b" providerId="AD" clId="Web-{497480D8-CBD5-4634-B763-F33D94A71BAD}" dt="2018-10-17T13:16:13.872" v="44" actId="20577"/>
          <ac:spMkLst>
            <pc:docMk/>
            <pc:sldMk cId="2225405242" sldId="317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15:46.262" v="40" actId="20577"/>
        <pc:sldMkLst>
          <pc:docMk/>
          <pc:sldMk cId="989941151" sldId="319"/>
        </pc:sldMkLst>
        <pc:spChg chg="mod">
          <ac:chgData name="王逸琳" userId="S::9208012@ncku.edu.tw::c74219de-f571-45aa-bc8e-70a0114a537b" providerId="AD" clId="Web-{497480D8-CBD5-4634-B763-F33D94A71BAD}" dt="2018-10-17T13:15:46.262" v="40" actId="20577"/>
          <ac:spMkLst>
            <pc:docMk/>
            <pc:sldMk cId="989941151" sldId="319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15:32.824" v="37" actId="20577"/>
        <pc:sldMkLst>
          <pc:docMk/>
          <pc:sldMk cId="4155105782" sldId="321"/>
        </pc:sldMkLst>
        <pc:spChg chg="mod">
          <ac:chgData name="王逸琳" userId="S::9208012@ncku.edu.tw::c74219de-f571-45aa-bc8e-70a0114a537b" providerId="AD" clId="Web-{497480D8-CBD5-4634-B763-F33D94A71BAD}" dt="2018-10-17T13:15:32.824" v="37" actId="20577"/>
          <ac:spMkLst>
            <pc:docMk/>
            <pc:sldMk cId="4155105782" sldId="321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3:14.836" v="55" actId="20577"/>
        <pc:sldMkLst>
          <pc:docMk/>
          <pc:sldMk cId="969544507" sldId="324"/>
        </pc:sldMkLst>
        <pc:spChg chg="mod">
          <ac:chgData name="王逸琳" userId="S::9208012@ncku.edu.tw::c74219de-f571-45aa-bc8e-70a0114a537b" providerId="AD" clId="Web-{497480D8-CBD5-4634-B763-F33D94A71BAD}" dt="2018-10-17T13:23:14.836" v="55" actId="20577"/>
          <ac:spMkLst>
            <pc:docMk/>
            <pc:sldMk cId="969544507" sldId="324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3:23.742" v="56" actId="20577"/>
        <pc:sldMkLst>
          <pc:docMk/>
          <pc:sldMk cId="4170471875" sldId="326"/>
        </pc:sldMkLst>
        <pc:spChg chg="mod">
          <ac:chgData name="王逸琳" userId="S::9208012@ncku.edu.tw::c74219de-f571-45aa-bc8e-70a0114a537b" providerId="AD" clId="Web-{497480D8-CBD5-4634-B763-F33D94A71BAD}" dt="2018-10-17T13:23:23.742" v="56" actId="20577"/>
          <ac:spMkLst>
            <pc:docMk/>
            <pc:sldMk cId="4170471875" sldId="326"/>
            <ac:spMk id="17" creationId="{72A6CE5A-DA96-453E-B2AF-A2191A4BA34A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5:33.292" v="59" actId="20577"/>
        <pc:sldMkLst>
          <pc:docMk/>
          <pc:sldMk cId="1741565757" sldId="335"/>
        </pc:sldMkLst>
        <pc:spChg chg="mod">
          <ac:chgData name="王逸琳" userId="S::9208012@ncku.edu.tw::c74219de-f571-45aa-bc8e-70a0114a537b" providerId="AD" clId="Web-{497480D8-CBD5-4634-B763-F33D94A71BAD}" dt="2018-10-17T13:25:33.292" v="59" actId="20577"/>
          <ac:spMkLst>
            <pc:docMk/>
            <pc:sldMk cId="1741565757" sldId="335"/>
            <ac:spMk id="222" creationId="{00000000-0000-0000-0000-000000000000}"/>
          </ac:spMkLst>
        </pc:spChg>
      </pc:sldChg>
      <pc:sldChg chg="modSp">
        <pc:chgData name="王逸琳" userId="S::9208012@ncku.edu.tw::c74219de-f571-45aa-bc8e-70a0114a537b" providerId="AD" clId="Web-{497480D8-CBD5-4634-B763-F33D94A71BAD}" dt="2018-10-17T13:29:46.161" v="97" actId="20577"/>
        <pc:sldMkLst>
          <pc:docMk/>
          <pc:sldMk cId="3762462662" sldId="343"/>
        </pc:sldMkLst>
        <pc:spChg chg="mod">
          <ac:chgData name="王逸琳" userId="S::9208012@ncku.edu.tw::c74219de-f571-45aa-bc8e-70a0114a537b" providerId="AD" clId="Web-{497480D8-CBD5-4634-B763-F33D94A71BAD}" dt="2018-10-17T13:29:46.161" v="97" actId="20577"/>
          <ac:spMkLst>
            <pc:docMk/>
            <pc:sldMk cId="3762462662" sldId="343"/>
            <ac:spMk id="14" creationId="{C24EF2FE-5D4A-43BD-82D1-827FA12BD2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275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282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31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801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927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036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77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22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438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617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544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06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8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404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897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015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569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164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993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755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867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927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23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751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65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559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026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210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81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926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5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958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42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3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785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859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536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5508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872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527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586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26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277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003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2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167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6475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474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4534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104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104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6437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9471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772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548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8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02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6653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334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3925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41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981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14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6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c.ncku.edu.tw/p/412-1002-7637.php?Lang=zh-tw" TargetMode="External"/><Relationship Id="rId4" Type="http://schemas.openxmlformats.org/officeDocument/2006/relationships/image" Target="../media/image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tm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tmp"/><Relationship Id="rId4" Type="http://schemas.openxmlformats.org/officeDocument/2006/relationships/hyperlink" Target="https://www.anaconda.com/downloa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tepad-plus-plus.org/downloads/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python.org/3/faq/general.html#what-is-python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urobi.com/products/gurobi-optimizer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7" Type="http://schemas.openxmlformats.org/officeDocument/2006/relationships/image" Target="../media/image52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3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urobi.com/products/gurobi-optimizer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tiobe.com/tiobe-index/" TargetMode="External"/><Relationship Id="rId4" Type="http://schemas.openxmlformats.org/officeDocument/2006/relationships/hyperlink" Target="http://www.bestprogramminglanguagefor.me/why-learn-pyth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gurobi.com/academia/for-universities" TargetMode="External"/><Relationship Id="rId7" Type="http://schemas.openxmlformats.org/officeDocument/2006/relationships/hyperlink" Target="https://www.gurobi.com/downloads/end-user-license-agreement-academic/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urobi.com/downloads/" TargetMode="External"/><Relationship Id="rId11" Type="http://schemas.openxmlformats.org/officeDocument/2006/relationships/image" Target="../media/image7.png"/><Relationship Id="rId5" Type="http://schemas.openxmlformats.org/officeDocument/2006/relationships/hyperlink" Target="mailto:xxx+bb@gmail.com" TargetMode="External"/><Relationship Id="rId10" Type="http://schemas.openxmlformats.org/officeDocument/2006/relationships/image" Target="../media/image6.png"/><Relationship Id="rId4" Type="http://schemas.openxmlformats.org/officeDocument/2006/relationships/hyperlink" Target="mailto:xxx+aa@gmail.com" TargetMode="Externa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1" y="1090750"/>
            <a:ext cx="6297432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400" dirty="0">
                <a:latin typeface="+mj-lt"/>
              </a:rPr>
              <a:t>Solving Mathematical Programming by </a:t>
            </a:r>
            <a:r>
              <a:rPr lang="en-US" sz="4400" dirty="0" err="1">
                <a:latin typeface="+mj-lt"/>
              </a:rPr>
              <a:t>GuRoBi</a:t>
            </a:r>
            <a:r>
              <a:rPr lang="en-US" sz="4400" dirty="0">
                <a:latin typeface="+mj-lt"/>
              </a:rPr>
              <a:t> with Python</a:t>
            </a:r>
            <a:endParaRPr sz="4400" dirty="0">
              <a:latin typeface="+mj-lt"/>
            </a:endParaRPr>
          </a:p>
        </p:txBody>
      </p:sp>
      <p:sp>
        <p:nvSpPr>
          <p:cNvPr id="3" name="Google Shape;184;p11">
            <a:extLst>
              <a:ext uri="{FF2B5EF4-FFF2-40B4-BE49-F238E27FC236}">
                <a16:creationId xmlns:a16="http://schemas.microsoft.com/office/drawing/2014/main" id="{4AAEBFE1-0EB2-4EBC-9671-1930B8FB24D4}"/>
              </a:ext>
            </a:extLst>
          </p:cNvPr>
          <p:cNvSpPr txBox="1">
            <a:spLocks/>
          </p:cNvSpPr>
          <p:nvPr/>
        </p:nvSpPr>
        <p:spPr>
          <a:xfrm>
            <a:off x="3983603" y="4245997"/>
            <a:ext cx="5160398" cy="36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Wang, I-Lin (</a:t>
            </a:r>
            <a:r>
              <a:rPr lang="zh-TW" altLang="en-US" sz="1600" dirty="0">
                <a:latin typeface="+mj-lt"/>
              </a:rPr>
              <a:t>王逸琳</a:t>
            </a:r>
            <a:r>
              <a:rPr lang="en-US" altLang="zh-TW" sz="1600" dirty="0">
                <a:latin typeface="+mj-lt"/>
              </a:rPr>
              <a:t>) </a:t>
            </a:r>
            <a:r>
              <a:rPr lang="en-US" altLang="zh-TW" sz="1600" dirty="0">
                <a:solidFill>
                  <a:schemeClr val="bg1"/>
                </a:solidFill>
                <a:latin typeface="+mj-lt"/>
              </a:rPr>
              <a:t>2021/7/24</a:t>
            </a:r>
            <a:r>
              <a:rPr lang="zh-TW" altLang="en-US" sz="1600" dirty="0">
                <a:solidFill>
                  <a:schemeClr val="bg1"/>
                </a:solidFill>
                <a:latin typeface="+mj-lt"/>
              </a:rPr>
              <a:t> 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BB2A23-DB6D-4E67-9AAF-B3E82DDCF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Install GUROBI (Academic version)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New Academic License Acquired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5550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50" y="1343790"/>
            <a:ext cx="3960450" cy="379971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59AEADC-CAF0-4383-B617-B03F489E10C3}"/>
              </a:ext>
            </a:extLst>
          </p:cNvPr>
          <p:cNvSpPr txBox="1"/>
          <p:nvPr/>
        </p:nvSpPr>
        <p:spPr>
          <a:xfrm>
            <a:off x="4645106" y="1549904"/>
            <a:ext cx="3688830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!!Note!! </a:t>
            </a:r>
            <a:r>
              <a:rPr lang="en-US" altLang="zh-TW" dirty="0"/>
              <a:t>Your IP MUST be an academic IP.</a:t>
            </a:r>
            <a:br>
              <a:rPr lang="en-US" altLang="zh-TW" dirty="0"/>
            </a:br>
            <a:r>
              <a:rPr lang="en-US" altLang="zh-TW" sz="1000" dirty="0"/>
              <a:t>You may need to use your </a:t>
            </a:r>
            <a:r>
              <a:rPr lang="en-US" altLang="zh-TW" sz="1000" dirty="0">
                <a:hlinkClick r:id="rId5"/>
              </a:rPr>
              <a:t>school’s VPN</a:t>
            </a:r>
            <a:r>
              <a:rPr lang="en-US" altLang="zh-TW" sz="1000" dirty="0"/>
              <a:t>, or go to school, </a:t>
            </a:r>
            <a:br>
              <a:rPr lang="en-US" altLang="zh-TW" sz="1000" dirty="0"/>
            </a:br>
            <a:r>
              <a:rPr lang="en-US" altLang="zh-TW" sz="1000" dirty="0"/>
              <a:t>connect to a wireless router that has an academic IP.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364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Install GUROBI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license on Windows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Use the New Academic License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5550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BBB9083D-417A-4FF5-BCC2-6B0D5EA9F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560" y="1327350"/>
            <a:ext cx="8222839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Press       + R, copy/paste the command “</a:t>
            </a:r>
            <a:r>
              <a:rPr lang="en-US" sz="2000" dirty="0" err="1">
                <a:solidFill>
                  <a:srgbClr val="FF0000"/>
                </a:solidFill>
                <a:latin typeface="+mj-lt"/>
              </a:rPr>
              <a:t>grbetkey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…..</a:t>
            </a:r>
            <a:r>
              <a:rPr lang="en-US" sz="2000" dirty="0">
                <a:latin typeface="+mj-lt"/>
              </a:rPr>
              <a:t>”, click “Yes”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Then, in the pop-out DOS-window, hit “Enter” to ensure installation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05" y="2045127"/>
            <a:ext cx="4450466" cy="2639797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82" y="3597279"/>
            <a:ext cx="2480225" cy="128072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D70FD9A-F612-487D-AFB2-FE9C38E60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617" y="3631226"/>
            <a:ext cx="3060165" cy="1280721"/>
          </a:xfrm>
          <a:prstGeom prst="rect">
            <a:avLst/>
          </a:prstGeom>
        </p:spPr>
      </p:pic>
      <p:pic>
        <p:nvPicPr>
          <p:cNvPr id="1026" name="Picture 2" descr="windows Icon - Free Icons">
            <a:extLst>
              <a:ext uri="{FF2B5EF4-FFF2-40B4-BE49-F238E27FC236}">
                <a16:creationId xmlns:a16="http://schemas.microsoft.com/office/drawing/2014/main" id="{A0C6F609-6F46-4EB4-9C70-2EFBFBBDD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68" y="1381152"/>
            <a:ext cx="367092" cy="36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2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+mj-lt"/>
              </a:rPr>
              <a:t>To ensure </a:t>
            </a:r>
            <a:r>
              <a:rPr lang="en-US" dirty="0">
                <a:latin typeface="+mj-lt"/>
              </a:rPr>
              <a:t>GUROBI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Installation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Open a DOS-Prompt window to test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5550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 dirty="0">
              <a:latin typeface="+mj-lt"/>
            </a:endParaRPr>
          </a:p>
        </p:txBody>
      </p:sp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BBB9083D-417A-4FF5-BCC2-6B0D5EA9F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561" y="1381152"/>
            <a:ext cx="8222839" cy="1213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Press       + R, click “Yes” to open a DOS-Prompt window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Then, in the pop-out DOS-window, </a:t>
            </a:r>
            <a:r>
              <a:rPr lang="en-US" sz="2000" dirty="0" err="1">
                <a:latin typeface="+mj-lt"/>
              </a:rPr>
              <a:t>keyin</a:t>
            </a:r>
            <a:r>
              <a:rPr 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“</a:t>
            </a:r>
            <a:r>
              <a:rPr lang="en-US" altLang="zh-TW" sz="2000" dirty="0" err="1">
                <a:latin typeface="+mj-lt"/>
              </a:rPr>
              <a:t>gurobi</a:t>
            </a:r>
            <a:r>
              <a:rPr lang="en-US" sz="2000" dirty="0">
                <a:latin typeface="+mj-lt"/>
              </a:rPr>
              <a:t>” and “Enter”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+mj-lt"/>
              </a:rPr>
              <a:t>If you see the message as below, it means the installation is done.</a:t>
            </a:r>
            <a:br>
              <a:rPr lang="en-US" altLang="zh-TW" sz="2000" dirty="0">
                <a:latin typeface="+mj-lt"/>
              </a:rPr>
            </a:br>
            <a:r>
              <a:rPr lang="en-US" altLang="zh-TW" sz="2000" dirty="0">
                <a:latin typeface="+mj-lt"/>
              </a:rPr>
              <a:t>You may </a:t>
            </a:r>
            <a:r>
              <a:rPr lang="en-US" altLang="zh-TW" sz="2000" dirty="0" err="1">
                <a:latin typeface="+mj-lt"/>
              </a:rPr>
              <a:t>keyin</a:t>
            </a:r>
            <a:r>
              <a:rPr lang="en-US" altLang="zh-TW" sz="2000" dirty="0">
                <a:latin typeface="+mj-lt"/>
              </a:rPr>
              <a:t> “exit()” to exit </a:t>
            </a:r>
            <a:r>
              <a:rPr lang="en-US" altLang="zh-TW" sz="2000" dirty="0" err="1">
                <a:latin typeface="+mj-lt"/>
              </a:rPr>
              <a:t>Guribi</a:t>
            </a:r>
            <a:r>
              <a:rPr lang="en-US" altLang="zh-TW" sz="2000" dirty="0">
                <a:latin typeface="+mj-lt"/>
              </a:rPr>
              <a:t>.</a:t>
            </a:r>
            <a:endParaRPr lang="en-US" sz="2000" dirty="0">
              <a:latin typeface="+mj-lt"/>
            </a:endParaRPr>
          </a:p>
        </p:txBody>
      </p:sp>
      <p:pic>
        <p:nvPicPr>
          <p:cNvPr id="1026" name="Picture 2" descr="windows Icon - Free Icons">
            <a:extLst>
              <a:ext uri="{FF2B5EF4-FFF2-40B4-BE49-F238E27FC236}">
                <a16:creationId xmlns:a16="http://schemas.microsoft.com/office/drawing/2014/main" id="{A0C6F609-6F46-4EB4-9C70-2EFBFBBDD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68" y="1381152"/>
            <a:ext cx="367092" cy="36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A4E17B-7E73-458F-918F-D60406208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24" y="2670125"/>
            <a:ext cx="5554133" cy="21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ANACONDA website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3BC8D823-9F30-44D2-8417-C7F46C2D5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2000" dirty="0">
                <a:latin typeface="+mj-lt"/>
                <a:hlinkClick r:id="rId4"/>
              </a:rPr>
              <a:t>https://www.anaconda.com/download/</a:t>
            </a: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56F3EF2-9F87-4A3A-909B-1B3B9A27E9B2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87" y="1710612"/>
            <a:ext cx="5366601" cy="32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5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5" r="246"/>
          <a:stretch/>
        </p:blipFill>
        <p:spPr>
          <a:xfrm>
            <a:off x="3375566" y="1327350"/>
            <a:ext cx="4751441" cy="3691469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Windows (1/4)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Launch the installer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Click </a:t>
            </a:r>
            <a:r>
              <a:rPr lang="en-US" sz="1800" b="1">
                <a:latin typeface="+mj-lt"/>
              </a:rPr>
              <a:t>Next</a:t>
            </a: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11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03" y="1370637"/>
            <a:ext cx="4592809" cy="3581463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Windows (2/4)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Read the licensing terms and click </a:t>
            </a:r>
            <a:r>
              <a:rPr lang="en-US" altLang="zh-TW" sz="1800" b="1" dirty="0">
                <a:latin typeface="+mj-lt"/>
              </a:rPr>
              <a:t>I Agree</a:t>
            </a: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Select an install for </a:t>
            </a:r>
          </a:p>
          <a:p>
            <a:pPr marL="76200" indent="0">
              <a:buNone/>
              <a:tabLst>
                <a:tab pos="452438" algn="l"/>
              </a:tabLst>
            </a:pPr>
            <a:r>
              <a:rPr lang="en-US" altLang="zh-TW" sz="1800" dirty="0">
                <a:latin typeface="+mj-lt"/>
              </a:rPr>
              <a:t>	“</a:t>
            </a:r>
            <a:r>
              <a:rPr lang="en-US" altLang="zh-TW" sz="1800" b="1" dirty="0">
                <a:latin typeface="+mj-lt"/>
              </a:rPr>
              <a:t>Just Me</a:t>
            </a:r>
            <a:r>
              <a:rPr lang="en-US" altLang="zh-TW" sz="1800" dirty="0">
                <a:latin typeface="+mj-lt"/>
              </a:rPr>
              <a:t>” 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Select a destination folder to install Anaconda and click </a:t>
            </a:r>
            <a:r>
              <a:rPr lang="en-US" altLang="zh-TW" sz="1800" b="1" dirty="0">
                <a:latin typeface="+mj-lt"/>
              </a:rPr>
              <a:t>Next</a:t>
            </a:r>
            <a:endParaRPr lang="zh-TW" altLang="en-US" sz="1800" dirty="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61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68" y="1478784"/>
            <a:ext cx="4483736" cy="3473316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Windows (3/4)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16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Choose whether to add Anaconda to your PATH environment variable.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We recommend </a:t>
            </a:r>
            <a:r>
              <a:rPr lang="en-US" altLang="zh-TW" sz="1800" b="1" dirty="0">
                <a:latin typeface="+mj-lt"/>
              </a:rPr>
              <a:t>NOT ADDING</a:t>
            </a:r>
            <a:r>
              <a:rPr lang="en-US" altLang="zh-TW" sz="1800" dirty="0">
                <a:latin typeface="+mj-lt"/>
              </a:rPr>
              <a:t> Anaconda3 to the PATH environment variable, since this can interfere with other software</a:t>
            </a: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62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07" y="1529178"/>
            <a:ext cx="4384515" cy="3422921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Windows (4/4)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Click </a:t>
            </a:r>
            <a:r>
              <a:rPr lang="en-US" altLang="zh-TW" sz="1800" b="1">
                <a:latin typeface="+mj-lt"/>
              </a:rPr>
              <a:t>Install</a:t>
            </a:r>
            <a:r>
              <a:rPr lang="en-US" altLang="zh-TW" sz="1800">
                <a:latin typeface="+mj-lt"/>
              </a:rPr>
              <a:t>. You can click </a:t>
            </a:r>
            <a:r>
              <a:rPr lang="en-US" altLang="zh-TW" sz="1800" b="1">
                <a:latin typeface="+mj-lt"/>
              </a:rPr>
              <a:t>Show Details </a:t>
            </a:r>
            <a:r>
              <a:rPr lang="en-US" altLang="zh-TW" sz="1800">
                <a:latin typeface="+mj-lt"/>
              </a:rPr>
              <a:t>if you want to see all the packages Anaconda is installing.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Click </a:t>
            </a:r>
            <a:r>
              <a:rPr lang="en-US" altLang="zh-TW" sz="1800" b="1">
                <a:latin typeface="+mj-lt"/>
              </a:rPr>
              <a:t>Next</a:t>
            </a:r>
            <a:r>
              <a:rPr lang="en-US" altLang="zh-TW" sz="1800">
                <a:latin typeface="+mj-lt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After a successful installation you will see the “</a:t>
            </a:r>
            <a:r>
              <a:rPr lang="en-US" altLang="zh-TW" sz="1800" b="1">
                <a:latin typeface="+mj-lt"/>
              </a:rPr>
              <a:t>Thanks for installing Anaconda</a:t>
            </a:r>
            <a:r>
              <a:rPr lang="en-US" altLang="zh-TW" sz="1800">
                <a:latin typeface="+mj-lt"/>
              </a:rPr>
              <a:t>”</a:t>
            </a:r>
            <a:endParaRPr lang="zh-TW" altLang="en-US" sz="180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573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Mac OS (1/2)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18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On the Destination Select screen, select </a:t>
            </a:r>
            <a:r>
              <a:rPr lang="en-US" altLang="zh-TW" sz="1800" b="1">
                <a:latin typeface="+mj-lt"/>
              </a:rPr>
              <a:t>Install for me only</a:t>
            </a:r>
            <a:r>
              <a:rPr lang="en-US" altLang="zh-TW" sz="1800">
                <a:latin typeface="+mj-lt"/>
              </a:rPr>
              <a:t>.</a:t>
            </a:r>
            <a:endParaRPr lang="zh-TW" altLang="en-US" sz="180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5" name="圖片 5">
            <a:extLst>
              <a:ext uri="{FF2B5EF4-FFF2-40B4-BE49-F238E27FC236}">
                <a16:creationId xmlns:a16="http://schemas.microsoft.com/office/drawing/2014/main" id="{3563DD52-C12E-427C-96E6-D30B4A24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007" y="1327348"/>
            <a:ext cx="4320001" cy="36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4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4">
            <a:extLst>
              <a:ext uri="{FF2B5EF4-FFF2-40B4-BE49-F238E27FC236}">
                <a16:creationId xmlns:a16="http://schemas.microsoft.com/office/drawing/2014/main" id="{B24C54BA-9474-476B-8426-D877DEA9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007" y="1327348"/>
            <a:ext cx="4320001" cy="3624751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Install ANACONDA for Mac OS (2/2)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C1483C9D-5B80-4AC1-A6EF-9F02FED77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342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On the Installation Type screen, you may choose to install in another location. The standard install puts Anaconda in your home user directory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>
                <a:latin typeface="+mj-lt"/>
              </a:rPr>
              <a:t>Click </a:t>
            </a:r>
            <a:r>
              <a:rPr lang="en-US" altLang="zh-TW" sz="1800" b="1">
                <a:latin typeface="+mj-lt"/>
              </a:rPr>
              <a:t>Install</a:t>
            </a:r>
            <a:endParaRPr lang="en-US" altLang="zh-TW" sz="180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180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8CED3E6E-05EC-4B5F-AB5C-D98E8A94F51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474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Introduction</a:t>
            </a:r>
            <a:endParaRPr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6DC5ECA-80DA-4B05-93C7-F4C4079AF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033" y="1266103"/>
            <a:ext cx="3479910" cy="3685997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Access Anaconda Prompt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68C851E6-46A4-4EC1-95AF-45BC6FFF9D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465412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Click windows key (Winkey) and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find </a:t>
            </a:r>
            <a:r>
              <a:rPr lang="en-US" altLang="zh-TW" sz="1800" dirty="0">
                <a:latin typeface="+mj-lt"/>
              </a:rPr>
              <a:t>“</a:t>
            </a:r>
            <a:r>
              <a:rPr lang="en-US" sz="1800" dirty="0">
                <a:latin typeface="+mj-lt"/>
              </a:rPr>
              <a:t>Anaconda Prompt</a:t>
            </a:r>
            <a:r>
              <a:rPr lang="en-US" altLang="zh-TW" sz="1800" dirty="0">
                <a:latin typeface="+mj-lt"/>
              </a:rPr>
              <a:t>”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to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pop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out</a:t>
            </a:r>
            <a:br>
              <a:rPr lang="en-US" altLang="zh-TW" sz="1800" dirty="0">
                <a:latin typeface="+mj-lt"/>
              </a:rPr>
            </a:br>
            <a:r>
              <a:rPr lang="en-US" altLang="zh-TW" sz="1800" dirty="0">
                <a:latin typeface="+mj-lt"/>
              </a:rPr>
              <a:t>an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MS-DOS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window</a:t>
            </a:r>
            <a:endParaRPr lang="en-US" sz="1800" dirty="0">
              <a:latin typeface="+mj-lt"/>
            </a:endParaRPr>
          </a:p>
        </p:txBody>
      </p: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08B4DA6F-43F7-402A-A5C7-530A2347A5AB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5" name="Picture 2" descr="windows Icon - Free Icons">
            <a:extLst>
              <a:ext uri="{FF2B5EF4-FFF2-40B4-BE49-F238E27FC236}">
                <a16:creationId xmlns:a16="http://schemas.microsoft.com/office/drawing/2014/main" id="{508ABCCD-8983-4D9A-8F8A-F78F7DC08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17" y="2165457"/>
            <a:ext cx="367092" cy="36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696D20C5-B44D-431B-951D-68B873580BFC}"/>
              </a:ext>
            </a:extLst>
          </p:cNvPr>
          <p:cNvSpPr/>
          <p:nvPr/>
        </p:nvSpPr>
        <p:spPr>
          <a:xfrm>
            <a:off x="4355253" y="4683418"/>
            <a:ext cx="1361441" cy="364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32ACDBF-5F82-4D82-AE3A-D2A104511235}"/>
              </a:ext>
            </a:extLst>
          </p:cNvPr>
          <p:cNvCxnSpPr>
            <a:cxnSpLocks/>
          </p:cNvCxnSpPr>
          <p:nvPr/>
        </p:nvCxnSpPr>
        <p:spPr>
          <a:xfrm>
            <a:off x="2905760" y="3109101"/>
            <a:ext cx="1449493" cy="1527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7BF1BB89-0D0A-41F2-B47E-E485033AA3D9}"/>
              </a:ext>
            </a:extLst>
          </p:cNvPr>
          <p:cNvSpPr/>
          <p:nvPr/>
        </p:nvSpPr>
        <p:spPr>
          <a:xfrm rot="10800000">
            <a:off x="4903172" y="1985662"/>
            <a:ext cx="254735" cy="2630522"/>
          </a:xfrm>
          <a:prstGeom prst="downArrow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9821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Set File Directory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EBA59BC5-FCD4-43DE-A9CE-6BD4C3497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802836" cy="10921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Move to the .</a:t>
            </a:r>
            <a:r>
              <a:rPr lang="en-US" sz="1800" dirty="0" err="1">
                <a:latin typeface="+mj-lt"/>
              </a:rPr>
              <a:t>lp</a:t>
            </a:r>
            <a:r>
              <a:rPr lang="en-US" sz="1800" dirty="0">
                <a:latin typeface="+mj-lt"/>
              </a:rPr>
              <a:t> file directory you want to use</a:t>
            </a:r>
          </a:p>
          <a:p>
            <a:pPr marL="76200" lvl="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e.g., </a:t>
            </a:r>
            <a:r>
              <a:rPr lang="en-US" sz="1800" b="1" dirty="0">
                <a:latin typeface="+mj-lt"/>
              </a:rPr>
              <a:t>cd “E:\HW”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75129939-0C31-4C1B-82B9-03401F0D2D74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72BE6CA-C223-4822-9B60-B30FA49F9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" t="1497"/>
          <a:stretch/>
        </p:blipFill>
        <p:spPr>
          <a:xfrm>
            <a:off x="2394192" y="2094046"/>
            <a:ext cx="4365923" cy="26577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Rectangle 17">
            <a:extLst>
              <a:ext uri="{FF2B5EF4-FFF2-40B4-BE49-F238E27FC236}">
                <a16:creationId xmlns:a16="http://schemas.microsoft.com/office/drawing/2014/main" id="{74ED4A66-6DD8-4319-8926-CF165B7688BD}"/>
              </a:ext>
            </a:extLst>
          </p:cNvPr>
          <p:cNvSpPr/>
          <p:nvPr/>
        </p:nvSpPr>
        <p:spPr>
          <a:xfrm>
            <a:off x="3748342" y="3186215"/>
            <a:ext cx="1256427" cy="331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449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Open </a:t>
            </a:r>
            <a:r>
              <a:rPr lang="en-US" err="1">
                <a:latin typeface="+mj-lt"/>
              </a:rPr>
              <a:t>Jupyter</a:t>
            </a:r>
            <a:r>
              <a:rPr lang="en-US">
                <a:latin typeface="+mj-lt"/>
              </a:rPr>
              <a:t> Notebook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EBA59BC5-FCD4-43DE-A9CE-6BD4C3497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825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On Anaconda Prompt</a:t>
            </a:r>
          </a:p>
          <a:p>
            <a:pPr marL="76200" lvl="0" indent="0">
              <a:spcBef>
                <a:spcPts val="0"/>
              </a:spcBef>
              <a:buNone/>
            </a:pPr>
            <a:r>
              <a:rPr lang="en-US" altLang="zh-TW" sz="1800" dirty="0"/>
              <a:t>Type  </a:t>
            </a:r>
            <a:r>
              <a:rPr lang="en-US" sz="1800" dirty="0">
                <a:latin typeface="+mj-lt"/>
              </a:rPr>
              <a:t>&gt;&gt;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jupyter</a:t>
            </a:r>
            <a:r>
              <a:rPr lang="en-US" sz="1800" b="1" dirty="0">
                <a:latin typeface="+mj-lt"/>
              </a:rPr>
              <a:t> notebook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75129939-0C31-4C1B-82B9-03401F0D2D74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05CF56-F787-4E68-8CB0-045876719B76}"/>
              </a:ext>
            </a:extLst>
          </p:cNvPr>
          <p:cNvSpPr/>
          <p:nvPr/>
        </p:nvSpPr>
        <p:spPr>
          <a:xfrm>
            <a:off x="1242000" y="2428909"/>
            <a:ext cx="3853077" cy="203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398" y="2101014"/>
            <a:ext cx="666960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Create New File on </a:t>
            </a:r>
            <a:r>
              <a:rPr lang="en-US" err="1">
                <a:latin typeface="+mj-lt"/>
              </a:rPr>
              <a:t>Jupyter</a:t>
            </a:r>
            <a:r>
              <a:rPr lang="en-US">
                <a:latin typeface="+mj-lt"/>
              </a:rPr>
              <a:t> Notebook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EBA59BC5-FCD4-43DE-A9CE-6BD4C3497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899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1800">
                <a:latin typeface="+mj-lt"/>
              </a:rPr>
              <a:t>If you succeed to open </a:t>
            </a:r>
            <a:r>
              <a:rPr lang="en-US" sz="1800" err="1">
                <a:latin typeface="+mj-lt"/>
              </a:rPr>
              <a:t>jupyter</a:t>
            </a:r>
            <a:r>
              <a:rPr lang="en-US" sz="1800">
                <a:latin typeface="+mj-lt"/>
              </a:rPr>
              <a:t> notebook, you will see the interface on your browser like this picture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75129939-0C31-4C1B-82B9-03401F0D2D74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681" y="2051572"/>
            <a:ext cx="6230652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 err="1">
                <a:latin typeface="+mj-lt"/>
              </a:rPr>
              <a:t>Jupyter</a:t>
            </a:r>
            <a:r>
              <a:rPr lang="en-US">
                <a:latin typeface="+mj-lt"/>
              </a:rPr>
              <a:t> Notebook Shortcut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32106FE-79E5-49BD-A348-C4C3165AA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1" t="4030" r="55368" b="-1"/>
          <a:stretch/>
        </p:blipFill>
        <p:spPr>
          <a:xfrm>
            <a:off x="387007" y="1620342"/>
            <a:ext cx="4206241" cy="2559516"/>
          </a:xfrm>
          <a:prstGeom prst="rect">
            <a:avLst/>
          </a:prstGeom>
        </p:spPr>
      </p:pic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F9F7AAB6-FDBC-4CE7-879F-087669CC82F2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211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ANACONDA</a:t>
            </a:r>
            <a:br>
              <a:rPr lang="en-US">
                <a:latin typeface="+mj-lt"/>
              </a:rPr>
            </a:br>
            <a:r>
              <a:rPr lang="en-US" err="1">
                <a:latin typeface="+mj-lt"/>
              </a:rPr>
              <a:t>Jupyter</a:t>
            </a:r>
            <a:r>
              <a:rPr lang="en-US">
                <a:latin typeface="+mj-lt"/>
              </a:rPr>
              <a:t> Notebook Shortcut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FDBCA4E1-5B9A-4B17-B31C-5E91CA4A289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C5EE5A5-3B49-4E7D-A739-57D86AAA2E7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3BF6E693-4203-4964-B8AF-FB6D6AA1A79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14" name="圖片 5">
            <a:extLst>
              <a:ext uri="{FF2B5EF4-FFF2-40B4-BE49-F238E27FC236}">
                <a16:creationId xmlns:a16="http://schemas.microsoft.com/office/drawing/2014/main" id="{FF81B7FE-4DC2-4FE3-8B2D-D5BEF7386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68"/>
          <a:stretch/>
        </p:blipFill>
        <p:spPr>
          <a:xfrm>
            <a:off x="387007" y="1361092"/>
            <a:ext cx="7618000" cy="3078015"/>
          </a:xfrm>
          <a:prstGeom prst="rect">
            <a:avLst/>
          </a:prstGeom>
        </p:spPr>
      </p:pic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24A09ECB-E804-4DE1-B182-9160D8FCA9B5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843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Install PYTHON For GUROBI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Setting up ANACONDA and GUROBI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26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1D372152-5785-4095-80D2-D5F7DC825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11671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Open Anaconda Prompt again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Type &gt;&gt;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conda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config --add channels http://conda.anaconda.org/gurobi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Type &gt;&gt;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conda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install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gurobi</a:t>
            </a:r>
            <a:endParaRPr lang="en-US" sz="1800" dirty="0">
              <a:solidFill>
                <a:srgbClr val="C00000"/>
              </a:solidFill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>
                <a:latin typeface="+mj-lt"/>
              </a:rPr>
              <a:t>Hit “y” to proceed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417" y="2200928"/>
            <a:ext cx="3835532" cy="29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58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Install PYTHON For GUROBI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Verify the Activation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D4DD1-1A3D-4E27-AFB0-C0F593F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7;p37">
            <a:extLst>
              <a:ext uri="{FF2B5EF4-FFF2-40B4-BE49-F238E27FC236}">
                <a16:creationId xmlns:a16="http://schemas.microsoft.com/office/drawing/2014/main" id="{53335798-8970-41EF-A930-58B0E9BC1773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2" name="Google Shape;698;p37">
              <a:extLst>
                <a:ext uri="{FF2B5EF4-FFF2-40B4-BE49-F238E27FC236}">
                  <a16:creationId xmlns:a16="http://schemas.microsoft.com/office/drawing/2014/main" id="{E461C365-90A1-4E64-8C0B-5D14F08D626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9;p37">
              <a:extLst>
                <a:ext uri="{FF2B5EF4-FFF2-40B4-BE49-F238E27FC236}">
                  <a16:creationId xmlns:a16="http://schemas.microsoft.com/office/drawing/2014/main" id="{058AFADC-278F-4D67-8890-629493D9A44E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0A28585C-D7BA-405C-8954-60BB4522E58E}"/>
              </a:ext>
            </a:extLst>
          </p:cNvPr>
          <p:cNvSpPr txBox="1">
            <a:spLocks/>
          </p:cNvSpPr>
          <p:nvPr/>
        </p:nvSpPr>
        <p:spPr>
          <a:xfrm>
            <a:off x="387007" y="4615550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BBB9083D-417A-4FF5-BCC2-6B0D5EA9F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Check whether both installation and activation are succeeded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71FD44-0887-459A-8F2A-08803B37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5" y="1885292"/>
            <a:ext cx="7350101" cy="16228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745761-6090-43A0-940E-931D0C5FB428}"/>
              </a:ext>
            </a:extLst>
          </p:cNvPr>
          <p:cNvSpPr/>
          <p:nvPr/>
        </p:nvSpPr>
        <p:spPr>
          <a:xfrm>
            <a:off x="979624" y="2905223"/>
            <a:ext cx="3175969" cy="414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97F8D0-8C72-46E3-900C-849CADA03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869" y="3554106"/>
            <a:ext cx="5146806" cy="124019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7FF7E4E-8A0C-4685-B6CA-3092C73FB4A8}"/>
              </a:ext>
            </a:extLst>
          </p:cNvPr>
          <p:cNvSpPr/>
          <p:nvPr/>
        </p:nvSpPr>
        <p:spPr>
          <a:xfrm>
            <a:off x="1619622" y="3914987"/>
            <a:ext cx="4564431" cy="879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5367E2-8FF9-470C-A51D-FB151E6F9E07}"/>
              </a:ext>
            </a:extLst>
          </p:cNvPr>
          <p:cNvSpPr txBox="1"/>
          <p:nvPr/>
        </p:nvSpPr>
        <p:spPr>
          <a:xfrm>
            <a:off x="6178683" y="3980157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Error message for failed installation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10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>
                <a:latin typeface="+mj-lt"/>
              </a:rPr>
              <a:t>Interactive Mode of GUROBI </a:t>
            </a:r>
            <a:endParaRPr>
              <a:latin typeface="+mj-lt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latin typeface="+mj-lt"/>
              </a:rPr>
              <a:t>Solving the problem using Interactive mode</a:t>
            </a:r>
            <a:endParaRPr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28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3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4C973C-A287-4CAC-998B-219867653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6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8977" r="3893" b="8301"/>
          <a:stretch/>
        </p:blipFill>
        <p:spPr>
          <a:xfrm>
            <a:off x="3769293" y="1977674"/>
            <a:ext cx="883298" cy="802433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Access the interactive mode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There are three ways: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>
              <a:latin typeface="+mj-lt"/>
            </a:endParaRP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ts val="2400"/>
              <a:buFont typeface="+mj-lt"/>
              <a:buAutoNum type="arabicPeriod"/>
            </a:pPr>
            <a:r>
              <a:rPr lang="en-US" sz="2000" dirty="0">
                <a:latin typeface="+mj-lt"/>
              </a:rPr>
              <a:t>Click the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Gurobi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shortcut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ts val="2400"/>
              <a:buFont typeface="+mj-lt"/>
              <a:buAutoNum type="arabicPeriod"/>
            </a:pPr>
            <a:r>
              <a:rPr lang="en-US" sz="2000" dirty="0">
                <a:latin typeface="+mj-lt"/>
              </a:rPr>
              <a:t>Use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Anaconda prompt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ts val="2400"/>
              <a:buFont typeface="+mj-lt"/>
              <a:buAutoNum type="arabicPeriod"/>
            </a:pPr>
            <a:endParaRPr lang="en-US" sz="2000" dirty="0">
              <a:solidFill>
                <a:srgbClr val="C00000"/>
              </a:solidFill>
              <a:latin typeface="+mj-lt"/>
            </a:endParaRP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ts val="2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Open a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DOS window </a:t>
            </a:r>
            <a:br>
              <a:rPr lang="en-US" sz="2000" dirty="0">
                <a:solidFill>
                  <a:srgbClr val="C00000"/>
                </a:solidFill>
                <a:latin typeface="+mj-lt"/>
              </a:rPr>
            </a:br>
            <a:r>
              <a:rPr lang="en-US" sz="2000" dirty="0">
                <a:solidFill>
                  <a:schemeClr val="tx1"/>
                </a:solidFill>
                <a:latin typeface="+mj-lt"/>
              </a:rPr>
              <a:t>(using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cmd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en-US" sz="20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222F56-2FD3-49C3-A98E-BE2FDB41A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89" y="3010253"/>
            <a:ext cx="5132104" cy="19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What is GUROBI?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2511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+mj-lt"/>
              </a:rPr>
              <a:t>A state-of-the-art solver for mathematical programming.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16" name="圖片 3">
            <a:extLst>
              <a:ext uri="{FF2B5EF4-FFF2-40B4-BE49-F238E27FC236}">
                <a16:creationId xmlns:a16="http://schemas.microsoft.com/office/drawing/2014/main" id="{093A5C4D-DC3E-4B3A-B0F6-A806FD822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41" y="3123425"/>
            <a:ext cx="3456384" cy="1016584"/>
          </a:xfrm>
          <a:prstGeom prst="rect">
            <a:avLst/>
          </a:prstGeom>
        </p:spPr>
      </p:pic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F4DABA5C-B415-43B5-BEF2-1BC6402195CF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115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D828C14-CFD4-4E3D-B11D-291C34689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09" b="4717"/>
          <a:stretch/>
        </p:blipFill>
        <p:spPr>
          <a:xfrm>
            <a:off x="3560475" y="1448311"/>
            <a:ext cx="4724965" cy="3188189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Access the interactive mode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using anaconda prompt (1/3)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7475" y="1296063"/>
            <a:ext cx="3081342" cy="3237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Open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anaconda prompt</a:t>
            </a:r>
          </a:p>
          <a:p>
            <a:pPr marL="76200" indent="0">
              <a:spcBef>
                <a:spcPts val="0"/>
              </a:spcBef>
              <a:buNone/>
            </a:pPr>
            <a:endParaRPr lang="en-US" sz="1800" dirty="0">
              <a:latin typeface="+mj-lt"/>
            </a:endParaRPr>
          </a:p>
          <a:p>
            <a:pPr marL="76200" indent="0">
              <a:spcBef>
                <a:spcPts val="0"/>
              </a:spcBef>
              <a:buNone/>
            </a:pPr>
            <a:endParaRPr lang="en-US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Go to the file </a:t>
            </a:r>
            <a:r>
              <a:rPr lang="en-US" sz="1800" b="1" dirty="0" err="1">
                <a:latin typeface="+mj-lt"/>
              </a:rPr>
              <a:t>test.lp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directory</a:t>
            </a:r>
            <a:endParaRPr lang="en-US" altLang="zh-TW" sz="1800" dirty="0">
              <a:latin typeface="+mj-lt"/>
            </a:endParaRP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cd E:\HW1</a:t>
            </a:r>
            <a:endParaRPr lang="en-US" sz="1800" dirty="0">
              <a:latin typeface="+mj-lt"/>
            </a:endParaRPr>
          </a:p>
          <a:p>
            <a:pPr marL="76200" indent="0">
              <a:spcBef>
                <a:spcPts val="0"/>
              </a:spcBef>
              <a:buNone/>
            </a:pPr>
            <a:endParaRPr lang="en-US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Type “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gurobi</a:t>
            </a:r>
            <a:r>
              <a:rPr lang="en-US" altLang="zh-TW" sz="1800" dirty="0">
                <a:latin typeface="+mj-lt"/>
              </a:rPr>
              <a:t>” or  “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gurobi.bat</a:t>
            </a:r>
            <a:r>
              <a:rPr lang="en-US" altLang="zh-TW" sz="1800" dirty="0">
                <a:latin typeface="+mj-lt"/>
              </a:rPr>
              <a:t>” </a:t>
            </a:r>
            <a:endParaRPr lang="en-US" sz="18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9CF60-2527-4E22-A92F-CA3148EAAF90}"/>
              </a:ext>
            </a:extLst>
          </p:cNvPr>
          <p:cNvSpPr/>
          <p:nvPr/>
        </p:nvSpPr>
        <p:spPr>
          <a:xfrm>
            <a:off x="4402934" y="2174299"/>
            <a:ext cx="1903741" cy="254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4ABD2F-A31E-4D26-A1EE-EB7EFF3672E0}"/>
              </a:ext>
            </a:extLst>
          </p:cNvPr>
          <p:cNvSpPr/>
          <p:nvPr/>
        </p:nvSpPr>
        <p:spPr>
          <a:xfrm>
            <a:off x="4664637" y="2511863"/>
            <a:ext cx="744982" cy="256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5105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E781DD-1117-4E6E-ACC3-DE7147FDE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93"/>
          <a:stretch/>
        </p:blipFill>
        <p:spPr>
          <a:xfrm>
            <a:off x="3139986" y="1377014"/>
            <a:ext cx="4565608" cy="3533272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Access the interactive mode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using </a:t>
            </a:r>
            <a:r>
              <a:rPr lang="en-US" altLang="zh-TW" dirty="0"/>
              <a:t>anaconda prompt</a:t>
            </a:r>
            <a:r>
              <a:rPr lang="en-US" dirty="0">
                <a:latin typeface="+mj-lt"/>
              </a:rPr>
              <a:t> (2/3)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7475" y="1296063"/>
            <a:ext cx="3081342" cy="3237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Read the file </a:t>
            </a:r>
            <a:r>
              <a:rPr lang="en-US" sz="1800" b="1" err="1">
                <a:latin typeface="+mj-lt"/>
              </a:rPr>
              <a:t>test.lp</a:t>
            </a:r>
            <a:endParaRPr lang="en-US" altLang="zh-TW" sz="1800" b="1">
              <a:solidFill>
                <a:srgbClr val="FF0000"/>
              </a:solidFill>
              <a:latin typeface="+mj-lt"/>
            </a:endParaRPr>
          </a:p>
          <a:p>
            <a:pPr marL="444500" indent="0">
              <a:spcBef>
                <a:spcPts val="0"/>
              </a:spcBef>
              <a:buNone/>
            </a:pPr>
            <a:r>
              <a:rPr lang="en-US" sz="180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 = read(‘</a:t>
            </a:r>
            <a:r>
              <a:rPr lang="en-US" sz="180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test.lp</a:t>
            </a:r>
            <a:r>
              <a:rPr lang="en-US" sz="180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’)</a:t>
            </a:r>
            <a:endParaRPr lang="en-US" sz="1800">
              <a:latin typeface="+mj-lt"/>
            </a:endParaRPr>
          </a:p>
          <a:p>
            <a:pPr marL="76200" indent="0">
              <a:spcBef>
                <a:spcPts val="0"/>
              </a:spcBef>
              <a:buNone/>
            </a:pPr>
            <a:endParaRPr lang="en-US" sz="180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Optimize it</a:t>
            </a:r>
            <a:r>
              <a:rPr lang="en-US" altLang="zh-TW" sz="1800">
                <a:latin typeface="+mj-lt"/>
              </a:rPr>
              <a:t> </a:t>
            </a: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m.optimize</a:t>
            </a:r>
            <a:r>
              <a:rPr lang="en-US" altLang="zh-TW" sz="180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()</a:t>
            </a:r>
            <a:endParaRPr lang="en-US" sz="180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402049" y="4668126"/>
            <a:ext cx="6132600" cy="48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9CF60-2527-4E22-A92F-CA3148EAAF90}"/>
              </a:ext>
            </a:extLst>
          </p:cNvPr>
          <p:cNvSpPr/>
          <p:nvPr/>
        </p:nvSpPr>
        <p:spPr>
          <a:xfrm>
            <a:off x="3672178" y="1891867"/>
            <a:ext cx="1597838" cy="397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4ABD2F-A31E-4D26-A1EE-EB7EFF3672E0}"/>
              </a:ext>
            </a:extLst>
          </p:cNvPr>
          <p:cNvSpPr/>
          <p:nvPr/>
        </p:nvSpPr>
        <p:spPr>
          <a:xfrm>
            <a:off x="3021250" y="4533414"/>
            <a:ext cx="2918860" cy="191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065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DE9605A-3CCA-4079-AD5C-5620FEFAA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" t="1475" r="33729" b="35328"/>
          <a:stretch/>
        </p:blipFill>
        <p:spPr>
          <a:xfrm>
            <a:off x="5422398" y="2241016"/>
            <a:ext cx="3526158" cy="2134473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Access the interactive mode</a:t>
            </a:r>
            <a:br>
              <a:rPr lang="en-US" dirty="0">
                <a:latin typeface="+mj-lt"/>
              </a:rPr>
            </a:br>
            <a:r>
              <a:rPr lang="en-US" altLang="zh-TW" dirty="0"/>
              <a:t>using anaconda prompt (3/3)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31816" y="1901888"/>
            <a:ext cx="7740000" cy="2372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Print the optimal solution </a:t>
            </a: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m.printAttr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(‘X’)</a:t>
            </a:r>
            <a:endParaRPr lang="en-US" sz="1800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  <a:ea typeface="標楷體" panose="03000509000000000000" pitchFamily="65" charset="-120"/>
              </a:rPr>
              <a:t>Output the optimal solution in file </a:t>
            </a:r>
            <a:r>
              <a:rPr lang="en-US" altLang="zh-TW" sz="1800" b="1" dirty="0" err="1">
                <a:solidFill>
                  <a:srgbClr val="002060"/>
                </a:solidFill>
                <a:latin typeface="+mj-lt"/>
                <a:ea typeface="標楷體" panose="03000509000000000000" pitchFamily="65" charset="-120"/>
              </a:rPr>
              <a:t>test.sol</a:t>
            </a:r>
            <a:r>
              <a:rPr lang="en-US" altLang="zh-TW" sz="1800" dirty="0">
                <a:latin typeface="+mj-lt"/>
                <a:ea typeface="標楷體" panose="03000509000000000000" pitchFamily="65" charset="-120"/>
              </a:rPr>
              <a:t> </a:t>
            </a:r>
            <a:endParaRPr lang="en-US" altLang="zh-TW" sz="1800" b="1" dirty="0">
              <a:latin typeface="+mj-lt"/>
              <a:ea typeface="標楷體" panose="03000509000000000000" pitchFamily="65" charset="-120"/>
            </a:endParaRP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by 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m.write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(‘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test.sol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’)</a:t>
            </a:r>
          </a:p>
          <a:p>
            <a:pPr marL="444500" indent="0">
              <a:spcBef>
                <a:spcPts val="0"/>
              </a:spcBef>
              <a:buNone/>
            </a:pPr>
            <a:r>
              <a:rPr lang="en-US" altLang="zh-TW" sz="1800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or</a:t>
            </a:r>
            <a:b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</a:b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m.write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(‘E:\\HW1\\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test.sol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’)</a:t>
            </a:r>
            <a:b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</a:br>
            <a:r>
              <a:rPr lang="en-US" altLang="zh-TW" sz="1800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or</a:t>
            </a:r>
            <a:b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</a:b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m.write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(‘E:/HW1/</a:t>
            </a:r>
            <a:r>
              <a:rPr lang="en-US" altLang="zh-TW" sz="1800" dirty="0" err="1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test.sol</a:t>
            </a:r>
            <a:r>
              <a:rPr lang="en-US" altLang="zh-TW" sz="1800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’)</a:t>
            </a:r>
            <a:endParaRPr lang="en-US" sz="1800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82E7B2-B4A1-4695-98CC-8737B5C4C269}"/>
              </a:ext>
            </a:extLst>
          </p:cNvPr>
          <p:cNvSpPr txBox="1"/>
          <p:nvPr/>
        </p:nvSpPr>
        <p:spPr>
          <a:xfrm>
            <a:off x="309424" y="4428880"/>
            <a:ext cx="690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+mj-lt"/>
              </a:rPr>
              <a:t>Remember to replace the original backslash “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\</a:t>
            </a:r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”</a:t>
            </a:r>
            <a:r>
              <a:rPr lang="en-US" altLang="zh-TW" sz="1400" dirty="0">
                <a:latin typeface="+mj-lt"/>
              </a:rPr>
              <a:t> with double backslash “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\\</a:t>
            </a:r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”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  </a:t>
            </a:r>
            <a:r>
              <a:rPr lang="en-US" altLang="zh-TW" sz="1400" dirty="0">
                <a:latin typeface="+mj-lt"/>
              </a:rPr>
              <a:t>or slash “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/</a:t>
            </a:r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6945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AFFE15B-AA98-4251-A059-94423541E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39" t="34316" r="22921" b="23950"/>
          <a:stretch/>
        </p:blipFill>
        <p:spPr>
          <a:xfrm>
            <a:off x="4994530" y="1781407"/>
            <a:ext cx="3132474" cy="3162544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LP File</a:t>
            </a:r>
            <a:br>
              <a:rPr lang="en-US">
                <a:latin typeface="+mj-lt"/>
              </a:rPr>
            </a:br>
            <a:r>
              <a:rPr lang="en-US" err="1">
                <a:latin typeface="+mj-lt"/>
              </a:rPr>
              <a:t>test.lp</a:t>
            </a:r>
            <a:r>
              <a:rPr lang="en-US">
                <a:latin typeface="+mj-lt"/>
              </a:rPr>
              <a:t> (1/2) 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40305"/>
            <a:ext cx="7740000" cy="5968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You can use </a:t>
            </a:r>
            <a:r>
              <a:rPr lang="en-US" sz="1800" dirty="0">
                <a:solidFill>
                  <a:srgbClr val="C00000"/>
                </a:solidFill>
                <a:latin typeface="+mj-lt"/>
                <a:hlinkClick r:id="rId5"/>
              </a:rPr>
              <a:t>notepad++</a:t>
            </a:r>
            <a:r>
              <a:rPr lang="en-US" sz="1800" dirty="0">
                <a:latin typeface="+mj-lt"/>
              </a:rPr>
              <a:t> to make or edit an LP file</a:t>
            </a:r>
            <a:endParaRPr lang="en-US" sz="1800" dirty="0">
              <a:latin typeface="+mj-lt"/>
              <a:ea typeface="標楷體" panose="03000509000000000000" pitchFamily="65" charset="-120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55116" y="4638828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6EBF6F-915C-4650-9108-AF46D359C83A}"/>
              </a:ext>
            </a:extLst>
          </p:cNvPr>
          <p:cNvSpPr/>
          <p:nvPr/>
        </p:nvSpPr>
        <p:spPr>
          <a:xfrm>
            <a:off x="4994532" y="1998302"/>
            <a:ext cx="3132475" cy="25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283045-0C9B-471F-ACEF-51B4177941A3}"/>
              </a:ext>
            </a:extLst>
          </p:cNvPr>
          <p:cNvSpPr/>
          <p:nvPr/>
        </p:nvSpPr>
        <p:spPr>
          <a:xfrm>
            <a:off x="4994532" y="2331554"/>
            <a:ext cx="3132475" cy="521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01751-2559-46E9-991D-6390467E3272}"/>
              </a:ext>
            </a:extLst>
          </p:cNvPr>
          <p:cNvSpPr/>
          <p:nvPr/>
        </p:nvSpPr>
        <p:spPr>
          <a:xfrm>
            <a:off x="4994529" y="2991060"/>
            <a:ext cx="3132475" cy="659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09B30B-988C-4078-A7B9-B645F33F4740}"/>
              </a:ext>
            </a:extLst>
          </p:cNvPr>
          <p:cNvSpPr/>
          <p:nvPr/>
        </p:nvSpPr>
        <p:spPr>
          <a:xfrm>
            <a:off x="4994529" y="3793878"/>
            <a:ext cx="3132475" cy="31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AB5AF9-BDCD-4FCF-939A-F111A40025AF}"/>
              </a:ext>
            </a:extLst>
          </p:cNvPr>
          <p:cNvSpPr/>
          <p:nvPr/>
        </p:nvSpPr>
        <p:spPr>
          <a:xfrm>
            <a:off x="4994530" y="4252556"/>
            <a:ext cx="3132475" cy="219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2E8CD-FD67-45A0-926D-8564E009D8DF}"/>
              </a:ext>
            </a:extLst>
          </p:cNvPr>
          <p:cNvSpPr txBox="1"/>
          <p:nvPr/>
        </p:nvSpPr>
        <p:spPr>
          <a:xfrm>
            <a:off x="554382" y="1904358"/>
            <a:ext cx="402706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Objective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solidFill>
                  <a:srgbClr val="263248"/>
                </a:solidFill>
                <a:latin typeface="+mj-lt"/>
              </a:rPr>
              <a:t>Function: Minimize or Maximize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555868-2ABE-43A1-A830-466BE69A0434}"/>
              </a:ext>
            </a:extLst>
          </p:cNvPr>
          <p:cNvSpPr txBox="1"/>
          <p:nvPr/>
        </p:nvSpPr>
        <p:spPr>
          <a:xfrm>
            <a:off x="548140" y="2359584"/>
            <a:ext cx="4023860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Subject to: Constraints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B1FA0C-05D6-49BD-99AF-B5383F159BD3}"/>
              </a:ext>
            </a:extLst>
          </p:cNvPr>
          <p:cNvSpPr txBox="1"/>
          <p:nvPr/>
        </p:nvSpPr>
        <p:spPr>
          <a:xfrm>
            <a:off x="548140" y="2888934"/>
            <a:ext cx="4023860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Bounds: Variable bounds</a:t>
            </a:r>
            <a:endParaRPr lang="en-US" sz="1600">
              <a:solidFill>
                <a:srgbClr val="263248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A9EEA8-28C9-46A6-886F-0A3E6B1B7BF4}"/>
              </a:ext>
            </a:extLst>
          </p:cNvPr>
          <p:cNvSpPr txBox="1"/>
          <p:nvPr/>
        </p:nvSpPr>
        <p:spPr>
          <a:xfrm>
            <a:off x="548139" y="3410851"/>
            <a:ext cx="4033307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Integers: Variable in integers restriction</a:t>
            </a:r>
            <a:endParaRPr lang="en-US" sz="1600">
              <a:solidFill>
                <a:srgbClr val="263248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6B2AC-FBBB-4748-8CB6-7474BF276FDA}"/>
              </a:ext>
            </a:extLst>
          </p:cNvPr>
          <p:cNvSpPr txBox="1"/>
          <p:nvPr/>
        </p:nvSpPr>
        <p:spPr>
          <a:xfrm>
            <a:off x="548139" y="3940201"/>
            <a:ext cx="4014416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63248"/>
                </a:solidFill>
                <a:latin typeface="+mj-lt"/>
                <a:sym typeface="Roboto Condensed Light"/>
              </a:rPr>
              <a:t>End</a:t>
            </a:r>
            <a:endParaRPr lang="en-US" sz="1600">
              <a:solidFill>
                <a:srgbClr val="263248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A12C6B-7652-4DE5-A4F6-026DCB8D814E}"/>
              </a:ext>
            </a:extLst>
          </p:cNvPr>
          <p:cNvSpPr txBox="1"/>
          <p:nvPr/>
        </p:nvSpPr>
        <p:spPr>
          <a:xfrm>
            <a:off x="548139" y="4309192"/>
            <a:ext cx="390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j-lt"/>
                <a:sym typeface="Roboto Condensed Light"/>
              </a:rPr>
              <a:t>Remember to leave a “space” between </a:t>
            </a:r>
          </a:p>
          <a:p>
            <a:r>
              <a:rPr lang="en-US" sz="1600" dirty="0">
                <a:solidFill>
                  <a:srgbClr val="FF0000"/>
                </a:solidFill>
                <a:latin typeface="+mj-lt"/>
                <a:sym typeface="Roboto Condensed Light"/>
              </a:rPr>
              <a:t>variable and operator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5AA5B2-6CBD-4068-93AE-4D2CEE2BE565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flipH="1" flipV="1">
            <a:off x="4581446" y="2073635"/>
            <a:ext cx="413086" cy="49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DB87EC-7756-44AE-ADF7-56BD4D0C114A}"/>
              </a:ext>
            </a:extLst>
          </p:cNvPr>
          <p:cNvCxnSpPr>
            <a:cxnSpLocks/>
            <a:stCxn id="12" idx="1"/>
            <a:endCxn id="21" idx="3"/>
          </p:cNvCxnSpPr>
          <p:nvPr/>
        </p:nvCxnSpPr>
        <p:spPr>
          <a:xfrm flipH="1" flipV="1">
            <a:off x="4572000" y="2528861"/>
            <a:ext cx="422532" cy="635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8658EB-BE5D-48CD-9C09-DAEB09AEFAED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flipH="1" flipV="1">
            <a:off x="4572000" y="3058211"/>
            <a:ext cx="422529" cy="262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1B5ED5-EAD1-4C8A-BBB5-DF5C14909389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 flipV="1">
            <a:off x="4581446" y="3580128"/>
            <a:ext cx="413083" cy="371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1FD690-67ED-473B-9B81-3F9BACC6517B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4562555" y="4109478"/>
            <a:ext cx="431975" cy="25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44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DAAFC-3778-41C6-9886-AED42FF78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39" t="34316" r="14974" b="27576"/>
          <a:stretch/>
        </p:blipFill>
        <p:spPr>
          <a:xfrm>
            <a:off x="4947379" y="1324152"/>
            <a:ext cx="3159174" cy="2913324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LP File</a:t>
            </a:r>
            <a:br>
              <a:rPr lang="en-US">
                <a:latin typeface="+mj-lt"/>
              </a:rPr>
            </a:br>
            <a:r>
              <a:rPr lang="en-US" err="1">
                <a:latin typeface="+mj-lt"/>
              </a:rPr>
              <a:t>test.lp</a:t>
            </a:r>
            <a:r>
              <a:rPr lang="en-US">
                <a:latin typeface="+mj-lt"/>
              </a:rPr>
              <a:t> (2/2) 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2774324"/>
            <a:ext cx="4560372" cy="1463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j-lt"/>
              </a:rPr>
              <a:t>Data types: binaries, integers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j-lt"/>
              </a:rPr>
              <a:t>In Gurobi, the meaning of sense “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&lt;</a:t>
            </a:r>
            <a:r>
              <a:rPr lang="en-US" sz="1600" dirty="0">
                <a:latin typeface="+mj-lt"/>
              </a:rPr>
              <a:t>“ is equal to “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≤</a:t>
            </a:r>
            <a:r>
              <a:rPr lang="en-US" sz="1600" dirty="0">
                <a:latin typeface="+mj-lt"/>
              </a:rPr>
              <a:t>”, similarly, “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&gt;</a:t>
            </a:r>
            <a:r>
              <a:rPr lang="en-US" sz="1600" dirty="0">
                <a:latin typeface="+mj-lt"/>
              </a:rPr>
              <a:t>” is equal to “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≥</a:t>
            </a:r>
            <a:r>
              <a:rPr lang="en-US" sz="1600" dirty="0">
                <a:latin typeface="+mj-lt"/>
              </a:rPr>
              <a:t>”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55116" y="4638828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283045-0C9B-471F-ACEF-51B4177941A3}"/>
              </a:ext>
            </a:extLst>
          </p:cNvPr>
          <p:cNvSpPr/>
          <p:nvPr/>
        </p:nvSpPr>
        <p:spPr>
          <a:xfrm>
            <a:off x="5330774" y="2067432"/>
            <a:ext cx="890547" cy="355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01751-2559-46E9-991D-6390467E3272}"/>
              </a:ext>
            </a:extLst>
          </p:cNvPr>
          <p:cNvSpPr/>
          <p:nvPr/>
        </p:nvSpPr>
        <p:spPr>
          <a:xfrm>
            <a:off x="7276712" y="1937123"/>
            <a:ext cx="829842" cy="485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555868-2ABE-43A1-A830-466BE69A0434}"/>
              </a:ext>
            </a:extLst>
          </p:cNvPr>
          <p:cNvSpPr txBox="1"/>
          <p:nvPr/>
        </p:nvSpPr>
        <p:spPr>
          <a:xfrm>
            <a:off x="548137" y="2340372"/>
            <a:ext cx="416129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63248"/>
                </a:solidFill>
                <a:latin typeface="+mj-lt"/>
                <a:sym typeface="Roboto Condensed Light"/>
              </a:rPr>
              <a:t>you can name each constraint</a:t>
            </a:r>
            <a:endParaRPr lang="en-US" sz="1600" dirty="0">
              <a:solidFill>
                <a:srgbClr val="263248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B1FA0C-05D6-49BD-99AF-B5383F159BD3}"/>
              </a:ext>
            </a:extLst>
          </p:cNvPr>
          <p:cNvSpPr txBox="1"/>
          <p:nvPr/>
        </p:nvSpPr>
        <p:spPr>
          <a:xfrm>
            <a:off x="548137" y="1370024"/>
            <a:ext cx="4161299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63248"/>
                </a:solidFill>
                <a:latin typeface="+mj-lt"/>
                <a:sym typeface="Roboto Condensed Light"/>
              </a:rPr>
              <a:t>The right hand side of the constraints are always constant</a:t>
            </a:r>
          </a:p>
          <a:p>
            <a:r>
              <a:rPr lang="en-US" sz="1600" dirty="0">
                <a:solidFill>
                  <a:srgbClr val="FF0000"/>
                </a:solidFill>
                <a:latin typeface="+mj-lt"/>
                <a:sym typeface="Roboto Condensed Light"/>
              </a:rPr>
              <a:t>x1 + x2 &lt; 32 – x3 </a:t>
            </a:r>
            <a:r>
              <a:rPr lang="en-US" sz="16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</a:t>
            </a:r>
            <a:r>
              <a:rPr lang="en-US" sz="1600" dirty="0">
                <a:solidFill>
                  <a:srgbClr val="FF0000"/>
                </a:solidFill>
                <a:latin typeface="+mj-lt"/>
                <a:sym typeface="Roboto Condensed Light"/>
              </a:rPr>
              <a:t> ERROR!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DB87EC-7756-44AE-ADF7-56BD4D0C114A}"/>
              </a:ext>
            </a:extLst>
          </p:cNvPr>
          <p:cNvCxnSpPr>
            <a:cxnSpLocks/>
            <a:stCxn id="12" idx="1"/>
            <a:endCxn id="21" idx="3"/>
          </p:cNvCxnSpPr>
          <p:nvPr/>
        </p:nvCxnSpPr>
        <p:spPr>
          <a:xfrm flipH="1">
            <a:off x="4709435" y="2244975"/>
            <a:ext cx="621339" cy="264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8658EB-BE5D-48CD-9C09-DAEB09AEFAED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flipH="1" flipV="1">
            <a:off x="4709436" y="1785523"/>
            <a:ext cx="2567276" cy="394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68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SOL File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607328"/>
            <a:ext cx="4506326" cy="2528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j-lt"/>
              </a:rPr>
              <a:t>You can use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notepad</a:t>
            </a:r>
            <a:r>
              <a:rPr lang="en-US" altLang="zh-TW" sz="1600" dirty="0">
                <a:solidFill>
                  <a:srgbClr val="C00000"/>
                </a:solidFill>
                <a:latin typeface="+mj-lt"/>
              </a:rPr>
              <a:t>++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600" dirty="0">
                <a:latin typeface="+mj-lt"/>
              </a:rPr>
              <a:t>to open SOL File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55116" y="4638828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9" name="圖片 6">
            <a:extLst>
              <a:ext uri="{FF2B5EF4-FFF2-40B4-BE49-F238E27FC236}">
                <a16:creationId xmlns:a16="http://schemas.microsoft.com/office/drawing/2014/main" id="{01AC9916-A06A-4CFC-B01F-114D3B817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03" b="10449"/>
          <a:stretch/>
        </p:blipFill>
        <p:spPr>
          <a:xfrm>
            <a:off x="4893333" y="1607327"/>
            <a:ext cx="3213220" cy="25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71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4027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Introduction to 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Python for </a:t>
            </a:r>
            <a:r>
              <a:rPr lang="en-US" err="1">
                <a:latin typeface="+mj-lt"/>
              </a:rPr>
              <a:t>Gurobi</a:t>
            </a:r>
            <a:endParaRPr>
              <a:latin typeface="+mj-lt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latin typeface="+mj-lt"/>
              </a:rPr>
              <a:t>How to do python programming for </a:t>
            </a:r>
            <a:r>
              <a:rPr lang="en-US" err="1">
                <a:latin typeface="+mj-lt"/>
              </a:rPr>
              <a:t>Gurobi</a:t>
            </a:r>
            <a:endParaRPr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36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4C973C-A287-4CAC-998B-219867653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2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Linear Optimization Problem Example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292772"/>
            <a:ext cx="7740000" cy="1738175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Variables: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Maximize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Subject to 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D6ECB-5763-421B-BF66-FDF170629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598" y="1373480"/>
            <a:ext cx="988021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286B9-C427-4B28-9B5C-C6EB7E082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680" y="1960256"/>
            <a:ext cx="2092968" cy="4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326B5-5863-4560-B73A-0296286CE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598" y="2547032"/>
            <a:ext cx="2053132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7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Load the </a:t>
            </a:r>
            <a:r>
              <a:rPr lang="en-US" err="1">
                <a:latin typeface="+mj-lt"/>
              </a:rPr>
              <a:t>Gurobi</a:t>
            </a:r>
            <a:r>
              <a:rPr lang="en-US">
                <a:latin typeface="+mj-lt"/>
              </a:rPr>
              <a:t> Module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38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811277"/>
            <a:ext cx="7740000" cy="2079548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 b="1" dirty="0">
                <a:latin typeface="+mj-lt"/>
              </a:rPr>
              <a:t>Module</a:t>
            </a:r>
            <a:r>
              <a:rPr lang="en-US" sz="1800" dirty="0">
                <a:latin typeface="+mj-lt"/>
              </a:rPr>
              <a:t>: a program written by another person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 dirty="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 b="1" dirty="0">
                <a:latin typeface="+mj-lt"/>
              </a:rPr>
              <a:t>*</a:t>
            </a:r>
            <a:r>
              <a:rPr lang="en-US" sz="1800" dirty="0">
                <a:latin typeface="+mj-lt"/>
              </a:rPr>
              <a:t> means everything from a designated module</a:t>
            </a:r>
          </a:p>
          <a:p>
            <a:pPr marL="452438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>
                <a:latin typeface="+mj-lt"/>
              </a:rPr>
              <a:t>This allows using the various objects (variables, classes, methods, etc.) from the imported module without prefixing them with the module’s name.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1" name="圖片 5">
            <a:extLst>
              <a:ext uri="{FF2B5EF4-FFF2-40B4-BE49-F238E27FC236}">
                <a16:creationId xmlns:a16="http://schemas.microsoft.com/office/drawing/2014/main" id="{61C1DC6A-7194-44A3-A9A6-59A4A55F35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8" t="35000" r="66976" b="57747"/>
          <a:stretch/>
        </p:blipFill>
        <p:spPr>
          <a:xfrm>
            <a:off x="2499326" y="1327350"/>
            <a:ext cx="3366120" cy="5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36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the Model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811276"/>
            <a:ext cx="7740000" cy="943815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Create an object “model” of the class “Model”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“lo1” is the name given to the model, it is okay to omit it.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Some method of class “Model”: 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4">
            <a:extLst>
              <a:ext uri="{FF2B5EF4-FFF2-40B4-BE49-F238E27FC236}">
                <a16:creationId xmlns:a16="http://schemas.microsoft.com/office/drawing/2014/main" id="{CC7A97FE-E632-4A09-BA73-8AD4266EE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42651" r="67953" b="50507"/>
          <a:stretch/>
        </p:blipFill>
        <p:spPr>
          <a:xfrm>
            <a:off x="3059832" y="1313508"/>
            <a:ext cx="3024336" cy="497770"/>
          </a:xfrm>
          <a:prstGeom prst="rect">
            <a:avLst/>
          </a:prstGeom>
        </p:spPr>
      </p:pic>
      <p:sp>
        <p:nvSpPr>
          <p:cNvPr id="13" name="Google Shape;237;p16">
            <a:extLst>
              <a:ext uri="{FF2B5EF4-FFF2-40B4-BE49-F238E27FC236}">
                <a16:creationId xmlns:a16="http://schemas.microsoft.com/office/drawing/2014/main" id="{2BFF099C-FC75-434C-BC67-6315BE5E756D}"/>
              </a:ext>
            </a:extLst>
          </p:cNvPr>
          <p:cNvSpPr txBox="1">
            <a:spLocks/>
          </p:cNvSpPr>
          <p:nvPr/>
        </p:nvSpPr>
        <p:spPr>
          <a:xfrm>
            <a:off x="377475" y="2755092"/>
            <a:ext cx="7749532" cy="170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altLang="zh-TW" sz="1800" b="1" err="1">
                <a:latin typeface="+mj-lt"/>
              </a:rPr>
              <a:t>addVar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add a variable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altLang="zh-TW" sz="1800" b="1">
                <a:latin typeface="+mj-lt"/>
              </a:rPr>
              <a:t>update()</a:t>
            </a:r>
            <a:r>
              <a:rPr lang="en-US" altLang="zh-TW" sz="1800">
                <a:latin typeface="+mj-lt"/>
              </a:rPr>
              <a:t>: inform </a:t>
            </a:r>
            <a:r>
              <a:rPr lang="en-US" altLang="zh-TW" sz="1800" err="1">
                <a:latin typeface="+mj-lt"/>
              </a:rPr>
              <a:t>Gurobi</a:t>
            </a:r>
            <a:r>
              <a:rPr lang="en-US" altLang="zh-TW" sz="1800">
                <a:latin typeface="+mj-lt"/>
              </a:rPr>
              <a:t> of model changes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altLang="zh-TW" sz="1800" b="1" err="1">
                <a:latin typeface="+mj-lt"/>
              </a:rPr>
              <a:t>addConstr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add a constraint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altLang="zh-TW" sz="1800" b="1" err="1">
                <a:latin typeface="+mj-lt"/>
              </a:rPr>
              <a:t>setObjective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specify objective function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</a:pPr>
            <a:r>
              <a:rPr lang="en-US" altLang="zh-TW" sz="1800" b="1">
                <a:latin typeface="+mj-lt"/>
              </a:rPr>
              <a:t>optimize()</a:t>
            </a:r>
            <a:r>
              <a:rPr lang="en-US" altLang="zh-TW" sz="1800">
                <a:latin typeface="+mj-lt"/>
              </a:rPr>
              <a:t>: perform model optimization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</a:pPr>
            <a:r>
              <a:rPr lang="en-US" altLang="zh-TW" sz="1800" b="1" err="1">
                <a:latin typeface="+mj-lt"/>
              </a:rPr>
              <a:t>ObjVal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return the objective function value</a:t>
            </a:r>
          </a:p>
          <a:p>
            <a:pPr marL="536575" lvl="1" indent="-263525">
              <a:spcBef>
                <a:spcPts val="0"/>
              </a:spcBef>
              <a:buClr>
                <a:srgbClr val="0078F0"/>
              </a:buClr>
              <a:buFont typeface="Arial" panose="020B0604020202020204" pitchFamily="34" charset="0"/>
              <a:buChar char="•"/>
            </a:pPr>
            <a:r>
              <a:rPr lang="en-US" altLang="zh-TW" sz="1800" b="1" err="1">
                <a:latin typeface="+mj-lt"/>
              </a:rPr>
              <a:t>getVar</a:t>
            </a:r>
            <a:r>
              <a:rPr lang="en-US" altLang="zh-TW" sz="1800" b="1">
                <a:latin typeface="+mj-lt"/>
              </a:rPr>
              <a:t>()</a:t>
            </a:r>
            <a:r>
              <a:rPr lang="en-US" altLang="zh-TW" sz="1800">
                <a:latin typeface="+mj-lt"/>
              </a:rPr>
              <a:t>: return a list containing variable objects</a:t>
            </a:r>
          </a:p>
        </p:txBody>
      </p:sp>
    </p:spTree>
    <p:extLst>
      <p:ext uri="{BB962C8B-B14F-4D97-AF65-F5344CB8AC3E}">
        <p14:creationId xmlns:p14="http://schemas.microsoft.com/office/powerpoint/2010/main" val="411197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What is PYTHON?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7" y="1327351"/>
            <a:ext cx="7849534" cy="21632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-457200">
              <a:buFont typeface="Wingdings" panose="05000000000000000000" pitchFamily="2" charset="2"/>
              <a:buChar char="v"/>
            </a:pPr>
            <a:r>
              <a:rPr lang="en-US" altLang="zh-TW" sz="2000">
                <a:latin typeface="+mj-lt"/>
              </a:rPr>
              <a:t>An interpreted, interactive, and object-oriented programming language. </a:t>
            </a:r>
          </a:p>
          <a:p>
            <a:pPr marL="457200" lvl="1" indent="-457200">
              <a:buFont typeface="Wingdings" panose="05000000000000000000" pitchFamily="2" charset="2"/>
              <a:buChar char="v"/>
            </a:pPr>
            <a:r>
              <a:rPr lang="en-US" altLang="zh-TW" sz="2000">
                <a:latin typeface="+mj-lt"/>
              </a:rPr>
              <a:t>It is a high-level general-purpose programming language that can be applied to many different classes of problems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10" name="圖片 4">
            <a:extLst>
              <a:ext uri="{FF2B5EF4-FFF2-40B4-BE49-F238E27FC236}">
                <a16:creationId xmlns:a16="http://schemas.microsoft.com/office/drawing/2014/main" id="{F352F391-7765-4DA4-ACED-114A0B514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t="16716" r="6644" b="21251"/>
          <a:stretch/>
        </p:blipFill>
        <p:spPr>
          <a:xfrm>
            <a:off x="2310934" y="3563074"/>
            <a:ext cx="3570136" cy="1073426"/>
          </a:xfrm>
          <a:prstGeom prst="rect">
            <a:avLst/>
          </a:prstGeom>
        </p:spPr>
      </p:pic>
      <p:sp>
        <p:nvSpPr>
          <p:cNvPr id="11" name="Google Shape;237;p16">
            <a:extLst>
              <a:ext uri="{FF2B5EF4-FFF2-40B4-BE49-F238E27FC236}">
                <a16:creationId xmlns:a16="http://schemas.microsoft.com/office/drawing/2014/main" id="{DC1967FA-4E9F-4B8B-8357-C570CC653633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 dirty="0">
                <a:latin typeface="+mj-lt"/>
              </a:rPr>
              <a:t>Source:</a:t>
            </a:r>
          </a:p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 i="1" dirty="0">
                <a:latin typeface="+mj-lt"/>
                <a:hlinkClick r:id="rId5"/>
              </a:rPr>
              <a:t>https://docs.python.org/3/faq/general.html#what-is-python</a:t>
            </a:r>
            <a:endParaRPr lang="en-US" altLang="zh-TW" sz="1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5107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Variables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5">
            <a:extLst>
              <a:ext uri="{FF2B5EF4-FFF2-40B4-BE49-F238E27FC236}">
                <a16:creationId xmlns:a16="http://schemas.microsoft.com/office/drawing/2014/main" id="{5858C370-7019-4518-8523-73D428E156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3" t="50692" r="23410" b="37505"/>
          <a:stretch/>
        </p:blipFill>
        <p:spPr>
          <a:xfrm>
            <a:off x="287995" y="1335176"/>
            <a:ext cx="7839012" cy="766200"/>
          </a:xfrm>
          <a:prstGeom prst="rect">
            <a:avLst/>
          </a:prstGeom>
        </p:spPr>
      </p:pic>
      <p:sp>
        <p:nvSpPr>
          <p:cNvPr id="19" name="Google Shape;237;p16">
            <a:extLst>
              <a:ext uri="{FF2B5EF4-FFF2-40B4-BE49-F238E27FC236}">
                <a16:creationId xmlns:a16="http://schemas.microsoft.com/office/drawing/2014/main" id="{706062D8-5E3C-426B-9E6C-8F6459D7E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2101376"/>
            <a:ext cx="3669986" cy="2432038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zh-TW" sz="1800">
                <a:latin typeface="+mj-lt"/>
              </a:rPr>
              <a:t>Parameter of </a:t>
            </a:r>
            <a:r>
              <a:rPr lang="en-US" altLang="zh-TW" sz="1800" err="1">
                <a:latin typeface="+mj-lt"/>
              </a:rPr>
              <a:t>addVar</a:t>
            </a:r>
            <a:r>
              <a:rPr lang="en-US" altLang="zh-TW" sz="1800">
                <a:latin typeface="+mj-lt"/>
              </a:rPr>
              <a:t>():</a:t>
            </a:r>
          </a:p>
          <a:p>
            <a:pPr marL="357188" lvl="1" indent="-357188">
              <a:buFont typeface="Wingdings" panose="05000000000000000000" pitchFamily="2" charset="2"/>
              <a:buChar char="v"/>
            </a:pPr>
            <a:r>
              <a:rPr lang="en-US" altLang="zh-TW" sz="1600" b="1" err="1">
                <a:latin typeface="+mj-lt"/>
              </a:rPr>
              <a:t>lb</a:t>
            </a:r>
            <a:r>
              <a:rPr lang="en-US" altLang="zh-TW" sz="1600">
                <a:latin typeface="+mj-lt"/>
              </a:rPr>
              <a:t>: lower limit, default is 0</a:t>
            </a:r>
          </a:p>
          <a:p>
            <a:pPr marL="357188" lvl="1" indent="-357188">
              <a:buFont typeface="Wingdings" panose="05000000000000000000" pitchFamily="2" charset="2"/>
              <a:buChar char="v"/>
            </a:pPr>
            <a:r>
              <a:rPr lang="en-US" altLang="zh-TW" sz="1600" b="1" err="1">
                <a:latin typeface="+mj-lt"/>
              </a:rPr>
              <a:t>ub</a:t>
            </a:r>
            <a:r>
              <a:rPr lang="en-US" altLang="zh-TW" sz="1600">
                <a:latin typeface="+mj-lt"/>
              </a:rPr>
              <a:t>: upper limit, default is GRB.INFINITY</a:t>
            </a:r>
          </a:p>
          <a:p>
            <a:pPr marL="357188" lvl="1" indent="-357188">
              <a:buFont typeface="Wingdings" panose="05000000000000000000" pitchFamily="2" charset="2"/>
              <a:buChar char="v"/>
            </a:pPr>
            <a:r>
              <a:rPr lang="en-US" altLang="zh-TW" sz="1600" b="1">
                <a:latin typeface="+mj-lt"/>
              </a:rPr>
              <a:t>obj</a:t>
            </a:r>
            <a:r>
              <a:rPr lang="en-US" altLang="zh-TW" sz="1600">
                <a:latin typeface="+mj-lt"/>
              </a:rPr>
              <a:t>: objective function coefficient, default is 0</a:t>
            </a:r>
          </a:p>
          <a:p>
            <a:pPr marL="357188" lvl="1" indent="-357188">
              <a:buFont typeface="Wingdings" panose="05000000000000000000" pitchFamily="2" charset="2"/>
              <a:buChar char="v"/>
            </a:pPr>
            <a:r>
              <a:rPr lang="en-US" altLang="zh-TW" sz="1600" b="1">
                <a:latin typeface="+mj-lt"/>
              </a:rPr>
              <a:t>name</a:t>
            </a:r>
            <a:r>
              <a:rPr lang="en-US" altLang="zh-TW" sz="1600">
                <a:latin typeface="+mj-lt"/>
              </a:rPr>
              <a:t>: variable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DA4C2-75B6-4030-8714-3607C9879D3E}"/>
              </a:ext>
            </a:extLst>
          </p:cNvPr>
          <p:cNvSpPr/>
          <p:nvPr/>
        </p:nvSpPr>
        <p:spPr>
          <a:xfrm>
            <a:off x="4020675" y="2476441"/>
            <a:ext cx="4106332" cy="2056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1" indent="-357188">
              <a:spcBef>
                <a:spcPts val="1000"/>
              </a:spcBef>
              <a:buClr>
                <a:srgbClr val="C7D3E6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altLang="zh-TW" sz="1600" b="1" err="1">
                <a:solidFill>
                  <a:srgbClr val="263248"/>
                </a:solidFill>
                <a:latin typeface="+mj-lt"/>
                <a:sym typeface="Roboto Condensed Light"/>
              </a:rPr>
              <a:t>vtype</a:t>
            </a:r>
            <a:r>
              <a:rPr lang="en-US" altLang="zh-TW" sz="1600" b="1">
                <a:solidFill>
                  <a:srgbClr val="263248"/>
                </a:solidFill>
                <a:latin typeface="+mj-lt"/>
                <a:sym typeface="Roboto Condensed Light"/>
              </a:rPr>
              <a:t>: </a:t>
            </a:r>
            <a:r>
              <a:rPr lang="en-US" altLang="zh-TW" sz="1600">
                <a:solidFill>
                  <a:srgbClr val="263248"/>
                </a:solidFill>
                <a:latin typeface="+mj-lt"/>
                <a:sym typeface="Roboto Condensed Light"/>
              </a:rPr>
              <a:t>type of variable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C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continuous (default)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B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binary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I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integer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S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0 or continuous within a certain range</a:t>
            </a:r>
          </a:p>
          <a:p>
            <a:pPr marL="630238" lvl="4" indent="-273050">
              <a:spcBef>
                <a:spcPts val="1000"/>
              </a:spcBef>
              <a:buClr>
                <a:srgbClr val="C7D3E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zh-TW" b="1">
                <a:solidFill>
                  <a:srgbClr val="263248"/>
                </a:solidFill>
                <a:latin typeface="+mj-lt"/>
                <a:sym typeface="Roboto Condensed Light"/>
              </a:rPr>
              <a:t>N</a:t>
            </a:r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: 0 or integer within a certain range</a:t>
            </a:r>
          </a:p>
        </p:txBody>
      </p:sp>
    </p:spTree>
    <p:extLst>
      <p:ext uri="{BB962C8B-B14F-4D97-AF65-F5344CB8AC3E}">
        <p14:creationId xmlns:p14="http://schemas.microsoft.com/office/powerpoint/2010/main" val="1560726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Model Update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811277"/>
            <a:ext cx="7740000" cy="54465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 dirty="0">
                <a:latin typeface="+mj-lt"/>
              </a:rPr>
              <a:t>Do it after adding variables, and before adding constraints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4">
            <a:extLst>
              <a:ext uri="{FF2B5EF4-FFF2-40B4-BE49-F238E27FC236}">
                <a16:creationId xmlns:a16="http://schemas.microsoft.com/office/drawing/2014/main" id="{C12084C9-A40A-4F94-B38E-796ED3E9C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3" t="63484" r="72407" b="30577"/>
          <a:stretch/>
        </p:blipFill>
        <p:spPr>
          <a:xfrm>
            <a:off x="3032871" y="1328582"/>
            <a:ext cx="244827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1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Constraints (1/2)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8582"/>
            <a:ext cx="7740000" cy="3204833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Linear expression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Brief expression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1" name="圖片 6">
            <a:extLst>
              <a:ext uri="{FF2B5EF4-FFF2-40B4-BE49-F238E27FC236}">
                <a16:creationId xmlns:a16="http://schemas.microsoft.com/office/drawing/2014/main" id="{EC9B3CFA-CCA2-484A-934B-E3ECFC204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9" t="48182" r="46551" b="28261"/>
          <a:stretch/>
        </p:blipFill>
        <p:spPr>
          <a:xfrm>
            <a:off x="1284912" y="1742094"/>
            <a:ext cx="5234695" cy="1512168"/>
          </a:xfrm>
          <a:prstGeom prst="rect">
            <a:avLst/>
          </a:prstGeom>
        </p:spPr>
      </p:pic>
      <p:pic>
        <p:nvPicPr>
          <p:cNvPr id="13" name="圖片 5">
            <a:extLst>
              <a:ext uri="{FF2B5EF4-FFF2-40B4-BE49-F238E27FC236}">
                <a16:creationId xmlns:a16="http://schemas.microsoft.com/office/drawing/2014/main" id="{FD14C2C6-3D49-4022-AF6D-34E1811C69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3" t="70416" r="59600" b="20676"/>
          <a:stretch/>
        </p:blipFill>
        <p:spPr>
          <a:xfrm>
            <a:off x="1490245" y="3718144"/>
            <a:ext cx="4140460" cy="65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6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Constraints (2/2)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8583"/>
            <a:ext cx="7740000" cy="3070092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Parameter of </a:t>
            </a:r>
            <a:r>
              <a:rPr lang="en-US" altLang="zh-TW" sz="1800" err="1">
                <a:latin typeface="+mj-lt"/>
              </a:rPr>
              <a:t>addConstr</a:t>
            </a:r>
            <a:r>
              <a:rPr lang="en-US" altLang="zh-TW" sz="1800">
                <a:latin typeface="+mj-lt"/>
              </a:rPr>
              <a:t>():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sz="1800" b="1" err="1">
                <a:latin typeface="+mj-lt"/>
              </a:rPr>
              <a:t>lhs</a:t>
            </a:r>
            <a:r>
              <a:rPr lang="en-US" altLang="zh-TW" sz="1800">
                <a:latin typeface="+mj-lt"/>
              </a:rPr>
              <a:t>:</a:t>
            </a:r>
            <a:r>
              <a:rPr lang="zh-TW" altLang="en-US" sz="1800">
                <a:latin typeface="+mj-lt"/>
              </a:rPr>
              <a:t> </a:t>
            </a:r>
            <a:r>
              <a:rPr lang="en-US" altLang="zh-TW" sz="1800">
                <a:latin typeface="+mj-lt"/>
              </a:rPr>
              <a:t>information on the left side of the constraint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sz="1800" b="1">
                <a:latin typeface="+mj-lt"/>
              </a:rPr>
              <a:t>sense</a:t>
            </a:r>
            <a:r>
              <a:rPr lang="en-US" altLang="zh-TW" sz="1800">
                <a:latin typeface="+mj-lt"/>
              </a:rPr>
              <a:t>: the type of constraint direction (&lt;, &gt;, =)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sz="1800" b="1" err="1">
                <a:latin typeface="+mj-lt"/>
              </a:rPr>
              <a:t>rhs</a:t>
            </a:r>
            <a:r>
              <a:rPr lang="en-US" altLang="zh-TW" sz="1800">
                <a:latin typeface="+mj-lt"/>
              </a:rPr>
              <a:t>: information on the right side of the constraint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sz="1800" b="1">
                <a:latin typeface="+mj-lt"/>
              </a:rPr>
              <a:t>name</a:t>
            </a:r>
            <a:r>
              <a:rPr lang="en-US" altLang="zh-TW" sz="1800">
                <a:latin typeface="+mj-lt"/>
              </a:rPr>
              <a:t>: name of constraint</a:t>
            </a: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>
              <a:latin typeface="+mj-l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lang="en-US" sz="180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5432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Define Objective Function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795463"/>
            <a:ext cx="7740000" cy="2603212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357188" indent="-357188"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Parameter of </a:t>
            </a:r>
            <a:r>
              <a:rPr lang="en-US" altLang="zh-TW" sz="1800" err="1">
                <a:latin typeface="+mj-lt"/>
              </a:rPr>
              <a:t>setObjective</a:t>
            </a:r>
            <a:r>
              <a:rPr lang="en-US" altLang="zh-TW" sz="1800">
                <a:latin typeface="+mj-lt"/>
              </a:rPr>
              <a:t>(): </a:t>
            </a:r>
          </a:p>
          <a:p>
            <a:pPr marL="714375" lvl="1" indent="-357188">
              <a:buFont typeface="Wingdings" panose="05000000000000000000" pitchFamily="2" charset="2"/>
              <a:buChar char="§"/>
            </a:pPr>
            <a:r>
              <a:rPr lang="en-US" altLang="zh-TW" sz="1800" b="1">
                <a:latin typeface="+mj-lt"/>
              </a:rPr>
              <a:t>First argument</a:t>
            </a:r>
            <a:r>
              <a:rPr lang="en-US" altLang="zh-TW" sz="1800">
                <a:latin typeface="+mj-lt"/>
              </a:rPr>
              <a:t>: linear or quadratic expression</a:t>
            </a:r>
          </a:p>
          <a:p>
            <a:pPr marL="714375" lvl="1" indent="-357188">
              <a:buFont typeface="Wingdings" panose="05000000000000000000" pitchFamily="2" charset="2"/>
              <a:buChar char="§"/>
            </a:pPr>
            <a:r>
              <a:rPr lang="en-US" altLang="zh-TW" sz="1800" b="1">
                <a:latin typeface="+mj-lt"/>
              </a:rPr>
              <a:t>Second argument</a:t>
            </a:r>
            <a:r>
              <a:rPr lang="en-US" altLang="zh-TW" sz="1800">
                <a:latin typeface="+mj-lt"/>
              </a:rPr>
              <a:t>: GRB.MAXIMIZE or GRB.MINIMIZE</a:t>
            </a:r>
          </a:p>
          <a:p>
            <a:pPr marL="714375" lvl="1" indent="-357188">
              <a:buFont typeface="Wingdings" panose="05000000000000000000" pitchFamily="2" charset="2"/>
              <a:buChar char="§"/>
            </a:pPr>
            <a:r>
              <a:rPr lang="en-US" altLang="zh-TW" sz="1800">
                <a:latin typeface="+mj-lt"/>
              </a:rPr>
              <a:t>When the direction of the objective function is omitted…</a:t>
            </a:r>
          </a:p>
          <a:p>
            <a:pPr marL="1166813" lvl="2" indent="-452438">
              <a:buFont typeface="Courier New" panose="02070309020205020404" pitchFamily="49" charset="0"/>
              <a:buChar char="o"/>
            </a:pPr>
            <a:r>
              <a:rPr lang="en-US" altLang="zh-TW" sz="1800">
                <a:latin typeface="+mj-lt"/>
              </a:rPr>
              <a:t>                                        : minimize (default)</a:t>
            </a:r>
          </a:p>
          <a:p>
            <a:pPr marL="1166813" lvl="2" indent="-452438">
              <a:buFont typeface="Courier New" panose="02070309020205020404" pitchFamily="49" charset="0"/>
              <a:buChar char="o"/>
            </a:pPr>
            <a:r>
              <a:rPr lang="en-US" altLang="zh-TW" sz="1800">
                <a:latin typeface="+mj-lt"/>
              </a:rPr>
              <a:t>                                        : maximize 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6">
            <a:extLst>
              <a:ext uri="{FF2B5EF4-FFF2-40B4-BE49-F238E27FC236}">
                <a16:creationId xmlns:a16="http://schemas.microsoft.com/office/drawing/2014/main" id="{1CB732FE-E4CA-4806-B76A-95DA80754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43570" r="45663" b="50378"/>
          <a:stretch/>
        </p:blipFill>
        <p:spPr>
          <a:xfrm>
            <a:off x="1208314" y="1345711"/>
            <a:ext cx="6279300" cy="468000"/>
          </a:xfrm>
          <a:prstGeom prst="rect">
            <a:avLst/>
          </a:prstGeom>
        </p:spPr>
      </p:pic>
      <p:pic>
        <p:nvPicPr>
          <p:cNvPr id="19" name="圖片 4">
            <a:extLst>
              <a:ext uri="{FF2B5EF4-FFF2-40B4-BE49-F238E27FC236}">
                <a16:creationId xmlns:a16="http://schemas.microsoft.com/office/drawing/2014/main" id="{8CE2AB97-91B1-441D-AE6D-2E18B347F5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94" r="8510" b="84375"/>
          <a:stretch/>
        </p:blipFill>
        <p:spPr>
          <a:xfrm>
            <a:off x="1478587" y="3569719"/>
            <a:ext cx="2592288" cy="360040"/>
          </a:xfrm>
          <a:prstGeom prst="rect">
            <a:avLst/>
          </a:prstGeom>
        </p:spPr>
      </p:pic>
      <p:pic>
        <p:nvPicPr>
          <p:cNvPr id="20" name="圖片 5">
            <a:extLst>
              <a:ext uri="{FF2B5EF4-FFF2-40B4-BE49-F238E27FC236}">
                <a16:creationId xmlns:a16="http://schemas.microsoft.com/office/drawing/2014/main" id="{D2AB31E6-B932-4C00-8BD4-A4CF455E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94" t="12136" r="6630" b="72239"/>
          <a:stretch/>
        </p:blipFill>
        <p:spPr>
          <a:xfrm>
            <a:off x="1478587" y="4015417"/>
            <a:ext cx="2655912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58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Optimize Model (1/2)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795463"/>
            <a:ext cx="7740000" cy="776287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It will automatically do the update method, so we do not need to execute update() here.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3" name="圖片 5">
            <a:extLst>
              <a:ext uri="{FF2B5EF4-FFF2-40B4-BE49-F238E27FC236}">
                <a16:creationId xmlns:a16="http://schemas.microsoft.com/office/drawing/2014/main" id="{4B806F8C-B192-4BEB-B44D-2DA5C95ED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2" t="50066" r="69712" b="42463"/>
          <a:stretch/>
        </p:blipFill>
        <p:spPr>
          <a:xfrm>
            <a:off x="2702723" y="1393961"/>
            <a:ext cx="2736304" cy="5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4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Optimize Model (2/2)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46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4303"/>
            <a:ext cx="7740000" cy="620946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The information of executing process will show below the kernel.</a:t>
            </a:r>
            <a:endParaRPr lang="zh-TW" altLang="en-US" sz="180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1" name="圖片 6">
            <a:extLst>
              <a:ext uri="{FF2B5EF4-FFF2-40B4-BE49-F238E27FC236}">
                <a16:creationId xmlns:a16="http://schemas.microsoft.com/office/drawing/2014/main" id="{6A255E76-FEC7-402D-8BE8-22F34FC0A3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6" t="45715" r="35200" b="9543"/>
          <a:stretch/>
        </p:blipFill>
        <p:spPr>
          <a:xfrm>
            <a:off x="2015716" y="1945249"/>
            <a:ext cx="5112568" cy="25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60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Return Value (1/2)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4303"/>
            <a:ext cx="7740000" cy="2126309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Return objective function value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sz="1800" dirty="0">
                <a:latin typeface="+mj-lt"/>
              </a:rPr>
              <a:t>Use </a:t>
            </a:r>
            <a:r>
              <a:rPr lang="en-US" altLang="zh-TW" sz="1800" b="1" dirty="0" err="1">
                <a:latin typeface="+mj-lt"/>
              </a:rPr>
              <a:t>ObjVal</a:t>
            </a:r>
            <a:r>
              <a:rPr lang="en-US" altLang="zh-TW" sz="1800" dirty="0">
                <a:latin typeface="+mj-lt"/>
              </a:rPr>
              <a:t> to get the model objective function value, and use </a:t>
            </a:r>
            <a:r>
              <a:rPr lang="en-US" altLang="zh-TW" sz="1800" b="1" dirty="0">
                <a:latin typeface="+mj-lt"/>
              </a:rPr>
              <a:t>print()</a:t>
            </a:r>
            <a:r>
              <a:rPr lang="en-US" altLang="zh-TW" sz="1800" dirty="0">
                <a:latin typeface="+mj-lt"/>
              </a:rPr>
              <a:t> to output it.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2" name="圖片 4">
            <a:extLst>
              <a:ext uri="{FF2B5EF4-FFF2-40B4-BE49-F238E27FC236}">
                <a16:creationId xmlns:a16="http://schemas.microsoft.com/office/drawing/2014/main" id="{61E29C58-4F9C-4E79-AE7B-D8410E01E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35700" r="57589" b="53280"/>
          <a:stretch/>
        </p:blipFill>
        <p:spPr>
          <a:xfrm>
            <a:off x="2119954" y="1939838"/>
            <a:ext cx="4186721" cy="7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36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Return Value (2/2)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48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4304"/>
            <a:ext cx="7740000" cy="2514148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Return variables value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sz="1800" dirty="0">
                <a:latin typeface="+mj-lt"/>
              </a:rPr>
              <a:t>Use </a:t>
            </a:r>
            <a:r>
              <a:rPr lang="en-US" altLang="zh-TW" sz="1800" b="1" dirty="0" err="1">
                <a:latin typeface="+mj-lt"/>
              </a:rPr>
              <a:t>getVars</a:t>
            </a:r>
            <a:r>
              <a:rPr lang="en-US" altLang="zh-TW" sz="1800" dirty="0">
                <a:latin typeface="+mj-lt"/>
              </a:rPr>
              <a:t> to get the value of model variables, and use </a:t>
            </a:r>
            <a:r>
              <a:rPr lang="en-US" altLang="zh-TW" sz="1800" b="1" dirty="0">
                <a:latin typeface="+mj-lt"/>
              </a:rPr>
              <a:t>print()</a:t>
            </a:r>
            <a:r>
              <a:rPr lang="en-US" altLang="zh-TW" sz="1800" dirty="0">
                <a:latin typeface="+mj-lt"/>
              </a:rPr>
              <a:t> and for loop to output them.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3" name="圖片 5">
            <a:extLst>
              <a:ext uri="{FF2B5EF4-FFF2-40B4-BE49-F238E27FC236}">
                <a16:creationId xmlns:a16="http://schemas.microsoft.com/office/drawing/2014/main" id="{BDE30996-BC75-4229-93D6-E31964AED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47772" r="62464" b="32574"/>
          <a:stretch/>
        </p:blipFill>
        <p:spPr>
          <a:xfrm>
            <a:off x="2458905" y="1736126"/>
            <a:ext cx="3596203" cy="13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59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PYTHON PROGRAMMING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Summary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4304"/>
            <a:ext cx="7740000" cy="411822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TW" sz="1800">
                <a:latin typeface="+mj-lt"/>
              </a:rPr>
              <a:t>The whole program is described as follows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1" name="圖片 4">
            <a:extLst>
              <a:ext uri="{FF2B5EF4-FFF2-40B4-BE49-F238E27FC236}">
                <a16:creationId xmlns:a16="http://schemas.microsoft.com/office/drawing/2014/main" id="{8883C56B-3250-4D62-96C5-EABE4764A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6" t="31502" r="35425" b="35048"/>
          <a:stretch/>
        </p:blipFill>
        <p:spPr>
          <a:xfrm>
            <a:off x="696629" y="1776225"/>
            <a:ext cx="7430378" cy="26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3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What problem that GUROBI can solve?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Linear Programming (LP)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Quadratic Programming (QP)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Quadratic Constrained Programming (QCP)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Mixed-Integer Linear Programming (MILP)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Mixed-Integer Quadratic Programming (MIQP)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Mixed-Integer Quadratic Constrained Programming (MIQCP)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endParaRPr sz="200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DF62412E-A931-449C-BF2B-521BECB36119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>
                <a:latin typeface="+mj-lt"/>
              </a:rPr>
              <a:t>Source: </a:t>
            </a:r>
          </a:p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 i="1">
                <a:latin typeface="+mj-lt"/>
                <a:hlinkClick r:id="rId4"/>
              </a:rPr>
              <a:t>http://www.gurobi.com/products/gurobi-optimizer</a:t>
            </a: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326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4027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More Examples</a:t>
            </a:r>
            <a:endParaRPr dirty="0">
              <a:latin typeface="+mj-lt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latin typeface="+mj-lt"/>
              </a:rPr>
              <a:t>How does python for </a:t>
            </a:r>
            <a:r>
              <a:rPr lang="en-US" dirty="0" err="1">
                <a:latin typeface="+mj-lt"/>
              </a:rPr>
              <a:t>gurobi</a:t>
            </a:r>
            <a:r>
              <a:rPr lang="en-US" dirty="0">
                <a:latin typeface="+mj-lt"/>
              </a:rPr>
              <a:t> efficiently solve these examples?</a:t>
            </a:r>
            <a:endParaRPr dirty="0"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50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4C973C-A287-4CAC-998B-219867653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5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Case 1: Transportation Problem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Definition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588E2F-F485-48D5-AD53-AA645608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4" name="Google Shape;693;p37">
            <a:extLst>
              <a:ext uri="{FF2B5EF4-FFF2-40B4-BE49-F238E27FC236}">
                <a16:creationId xmlns:a16="http://schemas.microsoft.com/office/drawing/2014/main" id="{CC7E1D40-75AE-4FDA-B331-86E1BC2AB90E}"/>
              </a:ext>
            </a:extLst>
          </p:cNvPr>
          <p:cNvGrpSpPr/>
          <p:nvPr/>
        </p:nvGrpSpPr>
        <p:grpSpPr>
          <a:xfrm>
            <a:off x="287995" y="610085"/>
            <a:ext cx="349624" cy="331179"/>
            <a:chOff x="2583100" y="2973775"/>
            <a:chExt cx="461550" cy="437200"/>
          </a:xfrm>
        </p:grpSpPr>
        <p:sp>
          <p:nvSpPr>
            <p:cNvPr id="15" name="Google Shape;694;p37">
              <a:extLst>
                <a:ext uri="{FF2B5EF4-FFF2-40B4-BE49-F238E27FC236}">
                  <a16:creationId xmlns:a16="http://schemas.microsoft.com/office/drawing/2014/main" id="{F00A6F51-BFE9-4D33-B904-ADB8D6ECCCF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" name="Google Shape;695;p37">
              <a:extLst>
                <a:ext uri="{FF2B5EF4-FFF2-40B4-BE49-F238E27FC236}">
                  <a16:creationId xmlns:a16="http://schemas.microsoft.com/office/drawing/2014/main" id="{288E809B-A86A-4CA0-A3C2-AB45AFA8CB1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72A6CE5A-DA96-453E-B2AF-A2191A4BA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7673" y="1347666"/>
            <a:ext cx="8309953" cy="3288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6870" indent="-356870"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en-US" altLang="zh-TW" sz="1800" dirty="0">
                <a:latin typeface="+mj-lt"/>
              </a:rPr>
              <a:t>Given</a:t>
            </a:r>
            <a:endParaRPr lang="zh-TW" altLang="en-US" dirty="0">
              <a:latin typeface="+mj-lt"/>
            </a:endParaRP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>
                <a:latin typeface="+mj-lt"/>
              </a:rPr>
              <a:t>A list of</a:t>
            </a:r>
            <a:r>
              <a:rPr lang="en-US" altLang="zh-TW" sz="18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factories, each factory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has capacity</a:t>
            </a: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>
                <a:latin typeface="+mj-lt"/>
              </a:rPr>
              <a:t>A list of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customers, each customer </a:t>
            </a:r>
            <a:r>
              <a:rPr lang="en-US" altLang="zh-TW" sz="1800" i="1" dirty="0" err="1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has buy amount</a:t>
            </a:r>
            <a:r>
              <a:rPr lang="en-US" altLang="zh-TW" sz="1800" dirty="0">
                <a:solidFill>
                  <a:srgbClr val="006600"/>
                </a:solidFill>
                <a:latin typeface="+mj-lt"/>
              </a:rPr>
              <a:t>     </a:t>
            </a:r>
            <a:r>
              <a:rPr lang="en-US" altLang="zh-TW" sz="1800" dirty="0">
                <a:latin typeface="+mj-lt"/>
              </a:rPr>
              <a:t>of product</a:t>
            </a: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79500" algn="l"/>
              </a:tabLst>
              <a:defRPr/>
            </a:pPr>
            <a:r>
              <a:rPr lang="en-US" altLang="zh-TW" sz="1800" dirty="0">
                <a:solidFill>
                  <a:srgbClr val="006600"/>
                </a:solidFill>
                <a:latin typeface="+mj-lt"/>
              </a:rPr>
              <a:t>    </a:t>
            </a:r>
            <a:r>
              <a:rPr lang="en-US" altLang="zh-TW" sz="1800" dirty="0">
                <a:latin typeface="+mj-lt"/>
              </a:rPr>
              <a:t>= The cost of transporting a unit of product from factory</a:t>
            </a:r>
            <a:r>
              <a:rPr lang="en-US" altLang="zh-TW" sz="18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to customer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 err="1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TW" sz="1800" dirty="0">
              <a:solidFill>
                <a:srgbClr val="0D20AB"/>
              </a:solidFill>
              <a:latin typeface="+mj-lt"/>
            </a:endParaRP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>
                <a:solidFill>
                  <a:srgbClr val="0000FF"/>
                </a:solidFill>
                <a:latin typeface="+mj-lt"/>
              </a:rPr>
              <a:t>    </a:t>
            </a:r>
            <a:r>
              <a:rPr lang="en-US" altLang="zh-TW" sz="1800" dirty="0">
                <a:latin typeface="+mj-lt"/>
              </a:rPr>
              <a:t>= The amount of products transported from factory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to 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customer </a:t>
            </a:r>
            <a:r>
              <a:rPr lang="en-US" altLang="zh-TW" sz="1800" i="1" dirty="0" err="1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800" dirty="0">
              <a:solidFill>
                <a:srgbClr val="0D20AB"/>
              </a:solidFill>
              <a:latin typeface="+mj-lt"/>
            </a:endParaRPr>
          </a:p>
          <a:p>
            <a:pPr marL="629920" lvl="1" indent="-2730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zh-TW" sz="1800" dirty="0">
              <a:solidFill>
                <a:srgbClr val="0D20AB"/>
              </a:solidFill>
              <a:latin typeface="+mj-lt"/>
            </a:endParaRPr>
          </a:p>
          <a:p>
            <a:pPr marL="356870" indent="-356870"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en-US" altLang="zh-TW" sz="1800" dirty="0">
                <a:latin typeface="+mj-lt"/>
              </a:rPr>
              <a:t>Question: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TW" sz="1800" dirty="0">
                <a:latin typeface="+mj-lt"/>
              </a:rPr>
              <a:t>How to determine the amount of products to be transported from factory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to customer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i="1" dirty="0" err="1">
                <a:solidFill>
                  <a:srgbClr val="0D2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solidFill>
                  <a:srgbClr val="0D20AB"/>
                </a:solidFill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so that the total cost is minimized without exceeding the factory capacity?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400" dirty="0">
              <a:latin typeface="+mj-lt"/>
            </a:endParaRP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F0D63EF-8F47-44C4-9FD6-804D3FE72C1A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7D51F43B-59D8-4F3C-9B81-8AFF9065F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966539"/>
              </p:ext>
            </p:extLst>
          </p:nvPr>
        </p:nvGraphicFramePr>
        <p:xfrm>
          <a:off x="5687479" y="1780646"/>
          <a:ext cx="384811" cy="384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00" imgH="241200" progId="Equation.DSMT4">
                  <p:embed/>
                </p:oleObj>
              </mc:Choice>
              <mc:Fallback>
                <p:oleObj name="Equation" r:id="rId4" imgW="241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7479" y="1780646"/>
                        <a:ext cx="384811" cy="384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0DD85036-90EE-4799-A193-FAF281B513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622175"/>
              </p:ext>
            </p:extLst>
          </p:nvPr>
        </p:nvGraphicFramePr>
        <p:xfrm>
          <a:off x="6503613" y="2006071"/>
          <a:ext cx="186981" cy="384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03613" y="2006071"/>
                        <a:ext cx="186981" cy="384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A8A29D6-0102-4BDD-B065-E4C4DAF4BC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948426"/>
              </p:ext>
            </p:extLst>
          </p:nvPr>
        </p:nvGraphicFramePr>
        <p:xfrm>
          <a:off x="895350" y="2247900"/>
          <a:ext cx="31273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4880" imgH="241200" progId="Equation.DSMT4">
                  <p:embed/>
                </p:oleObj>
              </mc:Choice>
              <mc:Fallback>
                <p:oleObj name="Equation" r:id="rId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5350" y="2247900"/>
                        <a:ext cx="312738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6F10915A-7466-48D1-BBB7-A14A76254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376483"/>
              </p:ext>
            </p:extLst>
          </p:nvPr>
        </p:nvGraphicFramePr>
        <p:xfrm>
          <a:off x="896938" y="2568575"/>
          <a:ext cx="3111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480" imgH="241200" progId="Equation.DSMT4">
                  <p:embed/>
                </p:oleObj>
              </mc:Choice>
              <mc:Fallback>
                <p:oleObj name="Equation" r:id="rId10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6938" y="2568575"/>
                        <a:ext cx="311150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80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latin typeface="+mj-lt"/>
              </a:rPr>
              <a:t>Case 1: Transportation Problem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Problem Description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4" name="圖片 4">
            <a:extLst>
              <a:ext uri="{FF2B5EF4-FFF2-40B4-BE49-F238E27FC236}">
                <a16:creationId xmlns:a16="http://schemas.microsoft.com/office/drawing/2014/main" id="{4EF4666B-DB96-4648-B77D-3FD434636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6887" r="8380"/>
          <a:stretch/>
        </p:blipFill>
        <p:spPr bwMode="auto">
          <a:xfrm>
            <a:off x="295946" y="1724882"/>
            <a:ext cx="3432349" cy="249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5">
            <a:extLst>
              <a:ext uri="{FF2B5EF4-FFF2-40B4-BE49-F238E27FC236}">
                <a16:creationId xmlns:a16="http://schemas.microsoft.com/office/drawing/2014/main" id="{491AC58E-6245-47E5-BC30-DB3E2B32DE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5210" r="5724" b="8270"/>
          <a:stretch/>
        </p:blipFill>
        <p:spPr bwMode="auto">
          <a:xfrm>
            <a:off x="3985601" y="1393156"/>
            <a:ext cx="3043655" cy="154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2944919B-C91F-49DB-B756-4011E9376E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946602"/>
              </p:ext>
            </p:extLst>
          </p:nvPr>
        </p:nvGraphicFramePr>
        <p:xfrm>
          <a:off x="4330306" y="2974686"/>
          <a:ext cx="2609622" cy="1822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30320" imgH="1346040" progId="Equation.DSMT4">
                  <p:embed/>
                </p:oleObj>
              </mc:Choice>
              <mc:Fallback>
                <p:oleObj name="Equation" r:id="rId6" imgW="1930320" imgH="134604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33F10BD-C84E-4DC3-B980-CCED6AD6A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0306" y="2974686"/>
                        <a:ext cx="2609622" cy="1822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9AFA68-7BF5-43A8-BBE6-11096C1C7592}"/>
              </a:ext>
            </a:extLst>
          </p:cNvPr>
          <p:cNvSpPr txBox="1"/>
          <p:nvPr/>
        </p:nvSpPr>
        <p:spPr>
          <a:xfrm>
            <a:off x="154433" y="181541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8DEE4C2-0AEA-495E-8FF4-3B7D3FAF4742}"/>
              </a:ext>
            </a:extLst>
          </p:cNvPr>
          <p:cNvSpPr txBox="1"/>
          <p:nvPr/>
        </p:nvSpPr>
        <p:spPr>
          <a:xfrm>
            <a:off x="3616405" y="1773115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701545-BC70-4787-A709-59A3F544D509}"/>
              </a:ext>
            </a:extLst>
          </p:cNvPr>
          <p:cNvSpPr txBox="1"/>
          <p:nvPr/>
        </p:nvSpPr>
        <p:spPr>
          <a:xfrm>
            <a:off x="3660046" y="232235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61F172-1DDA-4E7E-89FD-D8E113BF0787}"/>
              </a:ext>
            </a:extLst>
          </p:cNvPr>
          <p:cNvSpPr txBox="1"/>
          <p:nvPr/>
        </p:nvSpPr>
        <p:spPr>
          <a:xfrm>
            <a:off x="3649306" y="2816713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A03169A-680E-4BBF-A27D-E426095702EB}"/>
              </a:ext>
            </a:extLst>
          </p:cNvPr>
          <p:cNvSpPr txBox="1"/>
          <p:nvPr/>
        </p:nvSpPr>
        <p:spPr>
          <a:xfrm>
            <a:off x="3660046" y="3351324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A3950A-AE84-4E42-8CD4-5F9CE162AA9D}"/>
              </a:ext>
            </a:extLst>
          </p:cNvPr>
          <p:cNvSpPr txBox="1"/>
          <p:nvPr/>
        </p:nvSpPr>
        <p:spPr>
          <a:xfrm>
            <a:off x="3628956" y="384617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F040CB7-69E0-4FC2-B681-EE5F80770017}"/>
              </a:ext>
            </a:extLst>
          </p:cNvPr>
          <p:cNvSpPr txBox="1"/>
          <p:nvPr/>
        </p:nvSpPr>
        <p:spPr>
          <a:xfrm>
            <a:off x="149763" y="2609315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4EABD34-91FF-4378-95F4-7051B36A59F7}"/>
              </a:ext>
            </a:extLst>
          </p:cNvPr>
          <p:cNvSpPr txBox="1"/>
          <p:nvPr/>
        </p:nvSpPr>
        <p:spPr>
          <a:xfrm>
            <a:off x="94105" y="341690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974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477639-AAF7-44C0-8DAE-66BDDD182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8" t="26595" r="54146" b="43756"/>
          <a:stretch/>
        </p:blipFill>
        <p:spPr>
          <a:xfrm>
            <a:off x="3881989" y="1678456"/>
            <a:ext cx="4095994" cy="2159995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1: Transportation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(1/3)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53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 dirty="0">
              <a:latin typeface="+mj-lt"/>
            </a:endParaRPr>
          </a:p>
        </p:txBody>
      </p:sp>
      <p:pic>
        <p:nvPicPr>
          <p:cNvPr id="24" name="圖片 5">
            <a:extLst>
              <a:ext uri="{FF2B5EF4-FFF2-40B4-BE49-F238E27FC236}">
                <a16:creationId xmlns:a16="http://schemas.microsoft.com/office/drawing/2014/main" id="{0959E92E-0814-409F-8F64-5EB52DCE57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5210" r="5724" b="8270"/>
          <a:stretch/>
        </p:blipFill>
        <p:spPr bwMode="auto">
          <a:xfrm>
            <a:off x="124960" y="1929859"/>
            <a:ext cx="3287342" cy="166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656BA5-8C1C-40FB-B90D-F95D96E298EA}"/>
              </a:ext>
            </a:extLst>
          </p:cNvPr>
          <p:cNvSpPr/>
          <p:nvPr/>
        </p:nvSpPr>
        <p:spPr>
          <a:xfrm>
            <a:off x="3881991" y="2036957"/>
            <a:ext cx="4094848" cy="21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44E95-0AB2-443A-BB81-ADDFBE4CA9ED}"/>
              </a:ext>
            </a:extLst>
          </p:cNvPr>
          <p:cNvSpPr/>
          <p:nvPr/>
        </p:nvSpPr>
        <p:spPr>
          <a:xfrm>
            <a:off x="3881991" y="2362687"/>
            <a:ext cx="4094848" cy="246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C7AA29-0A5A-4ABB-ACB6-17F5489901B1}"/>
              </a:ext>
            </a:extLst>
          </p:cNvPr>
          <p:cNvSpPr/>
          <p:nvPr/>
        </p:nvSpPr>
        <p:spPr>
          <a:xfrm>
            <a:off x="3880846" y="2722134"/>
            <a:ext cx="4095993" cy="11163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68891C-863D-4622-9880-81FFD5281440}"/>
              </a:ext>
            </a:extLst>
          </p:cNvPr>
          <p:cNvSpPr/>
          <p:nvPr/>
        </p:nvSpPr>
        <p:spPr>
          <a:xfrm>
            <a:off x="929268" y="2571750"/>
            <a:ext cx="1754459" cy="9526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A8294D-18CB-4443-B9E8-3A359D851457}"/>
              </a:ext>
            </a:extLst>
          </p:cNvPr>
          <p:cNvSpPr/>
          <p:nvPr/>
        </p:nvSpPr>
        <p:spPr>
          <a:xfrm>
            <a:off x="2745038" y="2561669"/>
            <a:ext cx="667263" cy="962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2DF91A-D1F4-4231-9237-C8BF50CDDE95}"/>
              </a:ext>
            </a:extLst>
          </p:cNvPr>
          <p:cNvSpPr/>
          <p:nvPr/>
        </p:nvSpPr>
        <p:spPr>
          <a:xfrm>
            <a:off x="147012" y="2571749"/>
            <a:ext cx="720945" cy="962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648077-CC42-40A9-BC03-166D7DDF4305}"/>
              </a:ext>
            </a:extLst>
          </p:cNvPr>
          <p:cNvSpPr/>
          <p:nvPr/>
        </p:nvSpPr>
        <p:spPr>
          <a:xfrm>
            <a:off x="147012" y="1956823"/>
            <a:ext cx="2598026" cy="5310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5597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1: Transportation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(2/3)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54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6" name="圖片 1">
            <a:extLst>
              <a:ext uri="{FF2B5EF4-FFF2-40B4-BE49-F238E27FC236}">
                <a16:creationId xmlns:a16="http://schemas.microsoft.com/office/drawing/2014/main" id="{5E918D5F-EFAD-411B-8D80-45CC5C022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3" y="1473638"/>
            <a:ext cx="5770563" cy="2685151"/>
          </a:xfrm>
          <a:prstGeom prst="rect">
            <a:avLst/>
          </a:prstGeom>
        </p:spPr>
      </p:pic>
      <p:sp>
        <p:nvSpPr>
          <p:cNvPr id="19" name="文字方塊 27">
            <a:extLst>
              <a:ext uri="{FF2B5EF4-FFF2-40B4-BE49-F238E27FC236}">
                <a16:creationId xmlns:a16="http://schemas.microsoft.com/office/drawing/2014/main" id="{77372952-2723-45F9-9CEB-037C17768060}"/>
              </a:ext>
            </a:extLst>
          </p:cNvPr>
          <p:cNvSpPr txBox="1"/>
          <p:nvPr/>
        </p:nvSpPr>
        <p:spPr>
          <a:xfrm>
            <a:off x="4571999" y="1480106"/>
            <a:ext cx="3224214" cy="738664"/>
          </a:xfrm>
          <a:prstGeom prst="rect">
            <a:avLst/>
          </a:prstGeom>
          <a:solidFill>
            <a:srgbClr val="F7F7F7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just"/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The % operator, allows you to insert values into the string via format codes</a:t>
            </a:r>
          </a:p>
          <a:p>
            <a:pPr algn="just"/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(the %s in this case)  </a:t>
            </a:r>
            <a:endParaRPr lang="zh-TW" altLang="en-US">
              <a:solidFill>
                <a:srgbClr val="263248"/>
              </a:solidFill>
              <a:latin typeface="+mj-lt"/>
              <a:sym typeface="Roboto Condensed Light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979E3A78-048C-497B-8651-55068F04F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594731"/>
              </p:ext>
            </p:extLst>
          </p:nvPr>
        </p:nvGraphicFramePr>
        <p:xfrm>
          <a:off x="5770563" y="2345108"/>
          <a:ext cx="202565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320" imgH="711000" progId="Equation.DSMT4">
                  <p:embed/>
                </p:oleObj>
              </mc:Choice>
              <mc:Fallback>
                <p:oleObj name="Equation" r:id="rId5" imgW="1498320" imgH="7110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2944919B-C91F-49DB-B756-4011E9376E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0563" y="2345108"/>
                        <a:ext cx="2025650" cy="963613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  <a:ln w="19050"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A33DA456-F0A6-45DA-9EA2-914D8A588B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962804"/>
              </p:ext>
            </p:extLst>
          </p:nvPr>
        </p:nvGraphicFramePr>
        <p:xfrm>
          <a:off x="5965889" y="3526233"/>
          <a:ext cx="13223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77760" imgH="355320" progId="Equation.DSMT4">
                  <p:embed/>
                </p:oleObj>
              </mc:Choice>
              <mc:Fallback>
                <p:oleObj name="Equation" r:id="rId7" imgW="977760" imgH="35532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2944919B-C91F-49DB-B756-4011E9376E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65889" y="3526233"/>
                        <a:ext cx="1322387" cy="481013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30FF402-FC09-4683-BF81-74F285BAC300}"/>
              </a:ext>
            </a:extLst>
          </p:cNvPr>
          <p:cNvSpPr/>
          <p:nvPr/>
        </p:nvSpPr>
        <p:spPr>
          <a:xfrm>
            <a:off x="179882" y="2983043"/>
            <a:ext cx="5153894" cy="167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ED7E30-FBD1-4429-8DDC-42065322F4EA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>
            <a:off x="5333776" y="3066558"/>
            <a:ext cx="632113" cy="7001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E0CB229-4AFB-4C5F-8CB5-879906F53AD3}"/>
              </a:ext>
            </a:extLst>
          </p:cNvPr>
          <p:cNvSpPr/>
          <p:nvPr/>
        </p:nvSpPr>
        <p:spPr>
          <a:xfrm>
            <a:off x="179882" y="2398426"/>
            <a:ext cx="5153894" cy="5771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1C5FE4-0EF1-4EC3-A4D8-29013006B9F6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333776" y="2686987"/>
            <a:ext cx="436787" cy="13992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066E8CC-9999-494F-805E-F42F0CB1F40B}"/>
              </a:ext>
            </a:extLst>
          </p:cNvPr>
          <p:cNvSpPr/>
          <p:nvPr/>
        </p:nvSpPr>
        <p:spPr>
          <a:xfrm>
            <a:off x="2801004" y="2076942"/>
            <a:ext cx="1501173" cy="201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7F7650-6409-49AB-ABC0-BD7452973FD6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 flipV="1">
            <a:off x="4302177" y="1849438"/>
            <a:ext cx="269822" cy="32828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88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1: Transportation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(3/3)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55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14A2F-446B-4746-9F3A-F3D929015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21" t="32809" r="47154" b="14869"/>
          <a:stretch/>
        </p:blipFill>
        <p:spPr>
          <a:xfrm>
            <a:off x="1845038" y="1429482"/>
            <a:ext cx="4461637" cy="3364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EECA8A-CAB6-4CF3-ABCD-37AA685280D4}"/>
              </a:ext>
            </a:extLst>
          </p:cNvPr>
          <p:cNvSpPr/>
          <p:nvPr/>
        </p:nvSpPr>
        <p:spPr>
          <a:xfrm>
            <a:off x="1845038" y="3709639"/>
            <a:ext cx="4461637" cy="1041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280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Case 2: Knapsack Problem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Definition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56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2000">
                <a:latin typeface="+mj-lt"/>
              </a:rPr>
              <a:t>Given a set of items, each with a weight and a value, </a:t>
            </a:r>
            <a:endParaRPr lang="zh-TW" altLang="en-US" sz="2000">
              <a:latin typeface="+mj-lt"/>
            </a:endParaRPr>
          </a:p>
          <a:p>
            <a:pPr marL="76200" indent="0">
              <a:spcBef>
                <a:spcPts val="0"/>
              </a:spcBef>
              <a:buNone/>
            </a:pPr>
            <a:r>
              <a:rPr lang="en-US" altLang="zh-TW" sz="2000">
                <a:latin typeface="+mj-lt"/>
              </a:rPr>
              <a:t>determine which item to be included in a collection so that the total weight cannot exceed a given limit and the total value is as large as possible. </a:t>
            </a:r>
            <a:endParaRPr lang="zh-TW" altLang="en-US" sz="200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Case 2: Knapsack Problem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Problem Description</a:t>
            </a:r>
            <a:endParaRPr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57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6" name="圖片 8">
            <a:extLst>
              <a:ext uri="{FF2B5EF4-FFF2-40B4-BE49-F238E27FC236}">
                <a16:creationId xmlns:a16="http://schemas.microsoft.com/office/drawing/2014/main" id="{862F11B0-F842-494D-85E4-0FD4243279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1"/>
          <a:stretch/>
        </p:blipFill>
        <p:spPr>
          <a:xfrm>
            <a:off x="645570" y="1711970"/>
            <a:ext cx="4382755" cy="19731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016" y="1910233"/>
            <a:ext cx="2865368" cy="18167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39B1D4A-ABC2-4415-BB5F-941D11AE487D}"/>
              </a:ext>
            </a:extLst>
          </p:cNvPr>
          <p:cNvSpPr txBox="1"/>
          <p:nvPr/>
        </p:nvSpPr>
        <p:spPr>
          <a:xfrm>
            <a:off x="627879" y="3685083"/>
            <a:ext cx="2206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   2         3            4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475D373-4B8B-403C-99C5-6FA62E7884C1}"/>
              </a:ext>
            </a:extLst>
          </p:cNvPr>
          <p:cNvSpPr txBox="1"/>
          <p:nvPr/>
        </p:nvSpPr>
        <p:spPr>
          <a:xfrm>
            <a:off x="183584" y="309217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C19F00-9AE1-41B7-9539-E8C0EBA327E5}"/>
              </a:ext>
            </a:extLst>
          </p:cNvPr>
          <p:cNvSpPr txBox="1"/>
          <p:nvPr/>
        </p:nvSpPr>
        <p:spPr>
          <a:xfrm>
            <a:off x="171554" y="3367487"/>
            <a:ext cx="529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3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(1/5)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58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694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1800" dirty="0">
                <a:latin typeface="+mj-lt"/>
              </a:rPr>
              <a:t>Define function: initialize the variable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j-lt"/>
              </a:rPr>
              <a:t>Use                 function in Gurobi to do initialization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16" name="圖片 4">
            <a:extLst>
              <a:ext uri="{FF2B5EF4-FFF2-40B4-BE49-F238E27FC236}">
                <a16:creationId xmlns:a16="http://schemas.microsoft.com/office/drawing/2014/main" id="{59D7DB1F-31CE-4213-8DC3-02DA83D53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28" y="2030030"/>
            <a:ext cx="5888157" cy="2135900"/>
          </a:xfrm>
          <a:prstGeom prst="rect">
            <a:avLst/>
          </a:prstGeom>
        </p:spPr>
      </p:pic>
      <p:grpSp>
        <p:nvGrpSpPr>
          <p:cNvPr id="20" name="群組 6">
            <a:extLst>
              <a:ext uri="{FF2B5EF4-FFF2-40B4-BE49-F238E27FC236}">
                <a16:creationId xmlns:a16="http://schemas.microsoft.com/office/drawing/2014/main" id="{F8DC6AA0-B790-4B2A-8293-F19275A617F9}"/>
              </a:ext>
            </a:extLst>
          </p:cNvPr>
          <p:cNvGrpSpPr/>
          <p:nvPr/>
        </p:nvGrpSpPr>
        <p:grpSpPr>
          <a:xfrm>
            <a:off x="1387808" y="1643032"/>
            <a:ext cx="1008110" cy="338554"/>
            <a:chOff x="2267744" y="3902118"/>
            <a:chExt cx="1625407" cy="412626"/>
          </a:xfrm>
        </p:grpSpPr>
        <p:sp>
          <p:nvSpPr>
            <p:cNvPr id="21" name="圓角矩形 7">
              <a:extLst>
                <a:ext uri="{FF2B5EF4-FFF2-40B4-BE49-F238E27FC236}">
                  <a16:creationId xmlns:a16="http://schemas.microsoft.com/office/drawing/2014/main" id="{6046A99B-2CCD-45C5-BFB3-85DF7C26E09B}"/>
                </a:ext>
              </a:extLst>
            </p:cNvPr>
            <p:cNvSpPr/>
            <p:nvPr/>
          </p:nvSpPr>
          <p:spPr>
            <a:xfrm>
              <a:off x="2267744" y="3923764"/>
              <a:ext cx="1584176" cy="3693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+mj-lt"/>
              </a:endParaRPr>
            </a:p>
          </p:txBody>
        </p:sp>
        <p:sp>
          <p:nvSpPr>
            <p:cNvPr id="22" name="文字方塊 8">
              <a:extLst>
                <a:ext uri="{FF2B5EF4-FFF2-40B4-BE49-F238E27FC236}">
                  <a16:creationId xmlns:a16="http://schemas.microsoft.com/office/drawing/2014/main" id="{99652638-2094-4F5E-ACC7-B292A7D4EBAE}"/>
                </a:ext>
              </a:extLst>
            </p:cNvPr>
            <p:cNvSpPr txBox="1"/>
            <p:nvPr/>
          </p:nvSpPr>
          <p:spPr>
            <a:xfrm>
              <a:off x="2308973" y="3902118"/>
              <a:ext cx="1584178" cy="412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160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multidict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文字方塊 9">
            <a:extLst>
              <a:ext uri="{FF2B5EF4-FFF2-40B4-BE49-F238E27FC236}">
                <a16:creationId xmlns:a16="http://schemas.microsoft.com/office/drawing/2014/main" id="{F50A5D72-FF67-42FB-A439-6A2FE89081BE}"/>
              </a:ext>
            </a:extLst>
          </p:cNvPr>
          <p:cNvSpPr txBox="1"/>
          <p:nvPr/>
        </p:nvSpPr>
        <p:spPr>
          <a:xfrm>
            <a:off x="983105" y="4227705"/>
            <a:ext cx="334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J: collection of items</a:t>
            </a:r>
          </a:p>
          <a:p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v: item’s value</a:t>
            </a:r>
          </a:p>
          <a:p>
            <a:r>
              <a:rPr lang="en-US" altLang="zh-TW">
                <a:solidFill>
                  <a:srgbClr val="263248"/>
                </a:solidFill>
                <a:latin typeface="+mj-lt"/>
                <a:sym typeface="Roboto Condensed Light"/>
              </a:rPr>
              <a:t>a: item’s info( weight, volume)</a:t>
            </a:r>
            <a:endParaRPr lang="zh-TW" altLang="en-US">
              <a:solidFill>
                <a:srgbClr val="263248"/>
              </a:solidFill>
              <a:latin typeface="+mj-lt"/>
              <a:sym typeface="Roboto Condensed Light"/>
            </a:endParaRPr>
          </a:p>
        </p:txBody>
      </p:sp>
      <p:sp>
        <p:nvSpPr>
          <p:cNvPr id="25" name="文字方塊 10">
            <a:extLst>
              <a:ext uri="{FF2B5EF4-FFF2-40B4-BE49-F238E27FC236}">
                <a16:creationId xmlns:a16="http://schemas.microsoft.com/office/drawing/2014/main" id="{520ADDE5-C1B7-4836-AF6A-984AB172EE7F}"/>
              </a:ext>
            </a:extLst>
          </p:cNvPr>
          <p:cNvSpPr txBox="1"/>
          <p:nvPr/>
        </p:nvSpPr>
        <p:spPr>
          <a:xfrm>
            <a:off x="4355495" y="4227705"/>
            <a:ext cx="2390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>
                <a:solidFill>
                  <a:srgbClr val="263248"/>
                </a:solidFill>
                <a:latin typeface="+mj-lt"/>
              </a:rPr>
              <a:t>I: collection of constraints</a:t>
            </a:r>
          </a:p>
          <a:p>
            <a:r>
              <a:rPr lang="en-US" altLang="zh-TW">
                <a:solidFill>
                  <a:srgbClr val="263248"/>
                </a:solidFill>
                <a:latin typeface="+mj-lt"/>
              </a:rPr>
              <a:t>b: constraint’s bound</a:t>
            </a:r>
            <a:endParaRPr lang="zh-TW" altLang="en-US">
              <a:solidFill>
                <a:srgbClr val="2632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2462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(2/5)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59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408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1800">
                <a:latin typeface="+mj-lt"/>
              </a:rPr>
              <a:t>Define function: set up constraints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grpSp>
        <p:nvGrpSpPr>
          <p:cNvPr id="17" name="群組 7">
            <a:extLst>
              <a:ext uri="{FF2B5EF4-FFF2-40B4-BE49-F238E27FC236}">
                <a16:creationId xmlns:a16="http://schemas.microsoft.com/office/drawing/2014/main" id="{49EC917E-8B68-4FC3-A43E-DA223ED83B87}"/>
              </a:ext>
            </a:extLst>
          </p:cNvPr>
          <p:cNvGrpSpPr/>
          <p:nvPr/>
        </p:nvGrpSpPr>
        <p:grpSpPr>
          <a:xfrm>
            <a:off x="668318" y="1967398"/>
            <a:ext cx="7322055" cy="2437658"/>
            <a:chOff x="529355" y="1772817"/>
            <a:chExt cx="7992888" cy="2658744"/>
          </a:xfrm>
        </p:grpSpPr>
        <p:pic>
          <p:nvPicPr>
            <p:cNvPr id="18" name="圖片 4">
              <a:extLst>
                <a:ext uri="{FF2B5EF4-FFF2-40B4-BE49-F238E27FC236}">
                  <a16:creationId xmlns:a16="http://schemas.microsoft.com/office/drawing/2014/main" id="{470204D7-835A-4341-8C3D-FD5EFB7F5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53" y="1844824"/>
              <a:ext cx="7607691" cy="2514729"/>
            </a:xfrm>
            <a:prstGeom prst="rect">
              <a:avLst/>
            </a:prstGeom>
          </p:spPr>
        </p:pic>
        <p:sp>
          <p:nvSpPr>
            <p:cNvPr id="19" name="圓角矩形 6">
              <a:extLst>
                <a:ext uri="{FF2B5EF4-FFF2-40B4-BE49-F238E27FC236}">
                  <a16:creationId xmlns:a16="http://schemas.microsoft.com/office/drawing/2014/main" id="{0A6CBA3A-C491-4B30-9586-B259CA22A9C4}"/>
                </a:ext>
              </a:extLst>
            </p:cNvPr>
            <p:cNvSpPr/>
            <p:nvPr/>
          </p:nvSpPr>
          <p:spPr>
            <a:xfrm>
              <a:off x="529355" y="1772817"/>
              <a:ext cx="7992888" cy="26587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17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Why use GUROBI?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6" y="1327350"/>
            <a:ext cx="7739227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It supports interfaces for variety of programming and modeling languages:</a:t>
            </a:r>
          </a:p>
          <a:p>
            <a:pPr marL="898525" lvl="0" indent="-454025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Object-oriented interfaces for C++, Python, Java, and .NET</a:t>
            </a:r>
          </a:p>
          <a:p>
            <a:pPr marL="898525" lvl="0" indent="-454025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Matrix-oriented interfaces for C, MATLAB® and R</a:t>
            </a:r>
          </a:p>
          <a:p>
            <a:pPr marL="898525" lvl="0" indent="-454025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Links to standard modeling languages: AIMMS, AMPL, GAMS and MPL</a:t>
            </a:r>
          </a:p>
          <a:p>
            <a:pPr marL="898525" lvl="0" indent="-454025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000">
                <a:latin typeface="+mj-lt"/>
              </a:rPr>
              <a:t>Links to Excel through Premium Solver Platform and Risk Solver Platform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Faster and use less memory</a:t>
            </a:r>
            <a:endParaRPr sz="200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DF62412E-A931-449C-BF2B-521BECB36119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>
                <a:latin typeface="+mj-lt"/>
              </a:rPr>
              <a:t>Source: </a:t>
            </a:r>
          </a:p>
          <a:p>
            <a:pPr marL="0" lvl="1" indent="0">
              <a:spcBef>
                <a:spcPts val="0"/>
              </a:spcBef>
              <a:buFont typeface="Roboto Condensed Light"/>
              <a:buNone/>
            </a:pPr>
            <a:r>
              <a:rPr lang="en-US" altLang="zh-TW" sz="1000" i="1">
                <a:latin typeface="+mj-lt"/>
                <a:hlinkClick r:id="rId4"/>
              </a:rPr>
              <a:t>http://www.gurobi.com/products/gurobi-optimizer</a:t>
            </a: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2325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Solve the Problem (3/5)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60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408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1800" dirty="0">
                <a:latin typeface="+mj-lt"/>
              </a:rPr>
              <a:t>Start the function to solve the problem</a:t>
            </a: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grpSp>
        <p:nvGrpSpPr>
          <p:cNvPr id="16" name="群組 10">
            <a:extLst>
              <a:ext uri="{FF2B5EF4-FFF2-40B4-BE49-F238E27FC236}">
                <a16:creationId xmlns:a16="http://schemas.microsoft.com/office/drawing/2014/main" id="{D1626302-1BB5-40D0-B6EC-DB8CD8C6BE07}"/>
              </a:ext>
            </a:extLst>
          </p:cNvPr>
          <p:cNvGrpSpPr/>
          <p:nvPr/>
        </p:nvGrpSpPr>
        <p:grpSpPr>
          <a:xfrm>
            <a:off x="1080860" y="2024545"/>
            <a:ext cx="6541649" cy="2323365"/>
            <a:chOff x="895400" y="1916832"/>
            <a:chExt cx="7637040" cy="3012109"/>
          </a:xfrm>
        </p:grpSpPr>
        <p:pic>
          <p:nvPicPr>
            <p:cNvPr id="20" name="圖片 7">
              <a:extLst>
                <a:ext uri="{FF2B5EF4-FFF2-40B4-BE49-F238E27FC236}">
                  <a16:creationId xmlns:a16="http://schemas.microsoft.com/office/drawing/2014/main" id="{A286BA27-B4FE-40AB-9DA2-91B79279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05" y="2162746"/>
              <a:ext cx="7370630" cy="2520280"/>
            </a:xfrm>
            <a:prstGeom prst="rect">
              <a:avLst/>
            </a:prstGeom>
          </p:spPr>
        </p:pic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25106FC0-DC32-4834-934C-BBAC8DD5B60C}"/>
                </a:ext>
              </a:extLst>
            </p:cNvPr>
            <p:cNvSpPr/>
            <p:nvPr/>
          </p:nvSpPr>
          <p:spPr>
            <a:xfrm>
              <a:off x="895400" y="1916832"/>
              <a:ext cx="7637040" cy="3012109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82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Gurobi</a:t>
            </a:r>
            <a:r>
              <a:rPr lang="en-US" dirty="0">
                <a:latin typeface="+mj-lt"/>
              </a:rPr>
              <a:t> Output File Format (4/5)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61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2163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altLang="zh-TW" sz="1800" dirty="0">
                <a:latin typeface="+mj-lt"/>
              </a:rPr>
              <a:t>Change output file format: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Linear programming format: [filename].</a:t>
            </a:r>
            <a:r>
              <a:rPr lang="en-US" altLang="zh-TW" sz="1800" dirty="0" err="1">
                <a:latin typeface="+mj-lt"/>
              </a:rPr>
              <a:t>lp</a:t>
            </a: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zh-TW" sz="1800" dirty="0">
                <a:latin typeface="+mj-lt"/>
              </a:rPr>
              <a:t>Mathematical Programming System format: [filename].</a:t>
            </a:r>
            <a:r>
              <a:rPr lang="en-US" altLang="zh-TW" sz="1800" dirty="0" err="1">
                <a:latin typeface="+mj-lt"/>
              </a:rPr>
              <a:t>mps</a:t>
            </a:r>
            <a:endParaRPr lang="en-US" altLang="zh-TW" sz="1800" dirty="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22" name="圖片 4">
            <a:extLst>
              <a:ext uri="{FF2B5EF4-FFF2-40B4-BE49-F238E27FC236}">
                <a16:creationId xmlns:a16="http://schemas.microsoft.com/office/drawing/2014/main" id="{5F16C7AC-367B-46DC-A446-7E80BE805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86" y="2213298"/>
            <a:ext cx="3093069" cy="720080"/>
          </a:xfrm>
          <a:prstGeom prst="rect">
            <a:avLst/>
          </a:prstGeom>
        </p:spPr>
      </p:pic>
      <p:sp>
        <p:nvSpPr>
          <p:cNvPr id="23" name="圓角矩形 8">
            <a:extLst>
              <a:ext uri="{FF2B5EF4-FFF2-40B4-BE49-F238E27FC236}">
                <a16:creationId xmlns:a16="http://schemas.microsoft.com/office/drawing/2014/main" id="{0D2CC3DF-844E-4C83-86BD-45CF18992591}"/>
              </a:ext>
            </a:extLst>
          </p:cNvPr>
          <p:cNvSpPr/>
          <p:nvPr/>
        </p:nvSpPr>
        <p:spPr>
          <a:xfrm>
            <a:off x="2663788" y="2210122"/>
            <a:ext cx="3816424" cy="70763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24" name="內容版面配置區 4">
            <a:extLst>
              <a:ext uri="{FF2B5EF4-FFF2-40B4-BE49-F238E27FC236}">
                <a16:creationId xmlns:a16="http://schemas.microsoft.com/office/drawing/2014/main" id="{B3AFD38F-FA85-480D-A1E6-3F93D3F96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861" y="3622343"/>
            <a:ext cx="3098822" cy="68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圓角矩形 7">
            <a:extLst>
              <a:ext uri="{FF2B5EF4-FFF2-40B4-BE49-F238E27FC236}">
                <a16:creationId xmlns:a16="http://schemas.microsoft.com/office/drawing/2014/main" id="{6EE3C3D3-8029-466A-BE41-C3603DB77243}"/>
              </a:ext>
            </a:extLst>
          </p:cNvPr>
          <p:cNvSpPr/>
          <p:nvPr/>
        </p:nvSpPr>
        <p:spPr>
          <a:xfrm>
            <a:off x="2703183" y="3599878"/>
            <a:ext cx="3816424" cy="70763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272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Case 2: Knapsack Problem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Result (5/5)</a:t>
            </a:r>
            <a:endParaRPr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62</a:t>
            </a:fld>
            <a:endParaRPr>
              <a:latin typeface="+mj-lt"/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28E822-93C8-4E36-BDB4-1A0D2C89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1" name="Google Shape;693;p37">
            <a:extLst>
              <a:ext uri="{FF2B5EF4-FFF2-40B4-BE49-F238E27FC236}">
                <a16:creationId xmlns:a16="http://schemas.microsoft.com/office/drawing/2014/main" id="{5C509596-7070-4289-9068-61FCF3B9B250}"/>
              </a:ext>
            </a:extLst>
          </p:cNvPr>
          <p:cNvGrpSpPr/>
          <p:nvPr/>
        </p:nvGrpSpPr>
        <p:grpSpPr>
          <a:xfrm>
            <a:off x="295946" y="610085"/>
            <a:ext cx="349624" cy="331179"/>
            <a:chOff x="2583100" y="2973775"/>
            <a:chExt cx="461550" cy="437200"/>
          </a:xfrm>
        </p:grpSpPr>
        <p:sp>
          <p:nvSpPr>
            <p:cNvPr id="12" name="Google Shape;694;p37">
              <a:extLst>
                <a:ext uri="{FF2B5EF4-FFF2-40B4-BE49-F238E27FC236}">
                  <a16:creationId xmlns:a16="http://schemas.microsoft.com/office/drawing/2014/main" id="{DF6538B9-D430-4B5D-AAA0-A504CED6A272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695;p37">
              <a:extLst>
                <a:ext uri="{FF2B5EF4-FFF2-40B4-BE49-F238E27FC236}">
                  <a16:creationId xmlns:a16="http://schemas.microsoft.com/office/drawing/2014/main" id="{A54D17B2-5204-445B-9BE5-E3F3A7E419FB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C24EF2FE-5D4A-43BD-82D1-827FA12BD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007" y="1327350"/>
            <a:ext cx="7740000" cy="2163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zh-TW" sz="1800" dirty="0">
              <a:latin typeface="+mj-lt"/>
            </a:endParaRPr>
          </a:p>
        </p:txBody>
      </p:sp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3B9ACFC3-F5CE-4301-A475-9BA9215F2CED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>
              <a:latin typeface="+mj-lt"/>
            </a:endParaRPr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1C95C8A-56E2-4F1F-9497-FA871908F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2" t="27586" r="38851" b="21124"/>
          <a:stretch/>
        </p:blipFill>
        <p:spPr>
          <a:xfrm>
            <a:off x="1667352" y="1353094"/>
            <a:ext cx="5401451" cy="33067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17DA45-D10C-4D7D-ADE2-ABD84220282D}"/>
              </a:ext>
            </a:extLst>
          </p:cNvPr>
          <p:cNvSpPr/>
          <p:nvPr/>
        </p:nvSpPr>
        <p:spPr>
          <a:xfrm>
            <a:off x="1667352" y="3516788"/>
            <a:ext cx="5401451" cy="1168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9628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63</a:t>
            </a:fld>
            <a:endParaRPr>
              <a:latin typeface="+mj-lt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3801998-69C0-4121-82F4-5B722A175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sp>
        <p:nvSpPr>
          <p:cNvPr id="9" name="Google Shape;503;p34">
            <a:extLst>
              <a:ext uri="{FF2B5EF4-FFF2-40B4-BE49-F238E27FC236}">
                <a16:creationId xmlns:a16="http://schemas.microsoft.com/office/drawing/2014/main" id="{B7C4B6DF-CE16-4111-8B24-DEBF9D78C627}"/>
              </a:ext>
            </a:extLst>
          </p:cNvPr>
          <p:cNvSpPr txBox="1">
            <a:spLocks/>
          </p:cNvSpPr>
          <p:nvPr/>
        </p:nvSpPr>
        <p:spPr>
          <a:xfrm>
            <a:off x="1275150" y="1211012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6000">
                <a:solidFill>
                  <a:srgbClr val="FF9800"/>
                </a:solidFill>
                <a:latin typeface="+mj-lt"/>
              </a:rPr>
              <a:t>Thank You</a:t>
            </a:r>
          </a:p>
        </p:txBody>
      </p:sp>
      <p:sp>
        <p:nvSpPr>
          <p:cNvPr id="10" name="Google Shape;504;p34">
            <a:extLst>
              <a:ext uri="{FF2B5EF4-FFF2-40B4-BE49-F238E27FC236}">
                <a16:creationId xmlns:a16="http://schemas.microsoft.com/office/drawing/2014/main" id="{89EE8161-BA24-4404-8ADE-F530917AC51F}"/>
              </a:ext>
            </a:extLst>
          </p:cNvPr>
          <p:cNvSpPr txBox="1">
            <a:spLocks/>
          </p:cNvSpPr>
          <p:nvPr/>
        </p:nvSpPr>
        <p:spPr>
          <a:xfrm>
            <a:off x="1275150" y="2772688"/>
            <a:ext cx="65937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2000" b="1">
                <a:latin typeface="+mj-lt"/>
              </a:rPr>
              <a:t>Q&amp;A Session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Why use PYTHON?</a:t>
            </a:r>
            <a:endParaRPr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006" y="1327350"/>
            <a:ext cx="7739227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Easy to understand for beginner programmer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Have big developer community (Stack Overflow, Meetup, GitHub)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>
                <a:latin typeface="+mj-lt"/>
              </a:rPr>
              <a:t>3</a:t>
            </a:r>
            <a:r>
              <a:rPr lang="en-US" sz="2000" baseline="30000">
                <a:latin typeface="+mj-lt"/>
              </a:rPr>
              <a:t>rd</a:t>
            </a:r>
            <a:r>
              <a:rPr lang="en-US" sz="2000">
                <a:latin typeface="+mj-lt"/>
              </a:rPr>
              <a:t> most popular programming language out of 100 in September 2018 (According to the TIOBE index)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7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DF62412E-A931-449C-BF2B-521BECB36119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r>
              <a:rPr lang="en-US" altLang="zh-TW" sz="1000">
                <a:latin typeface="+mj-lt"/>
              </a:rPr>
              <a:t>Source:</a:t>
            </a:r>
          </a:p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r>
              <a:rPr lang="en-US" altLang="zh-TW" sz="1000" i="1">
                <a:latin typeface="+mj-lt"/>
                <a:hlinkClick r:id="rId4"/>
              </a:rPr>
              <a:t>http://www.bestprogramminglanguagefor.me/why-learn-python</a:t>
            </a:r>
            <a:endParaRPr lang="en-US" altLang="zh-TW" sz="1000" i="1">
              <a:latin typeface="+mj-lt"/>
            </a:endParaRPr>
          </a:p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r>
              <a:rPr lang="en-US" altLang="zh-TW" sz="1000" i="1">
                <a:latin typeface="+mj-lt"/>
                <a:hlinkClick r:id="rId5"/>
              </a:rPr>
              <a:t>https://www.tiobe.com/tiobe-index/</a:t>
            </a:r>
            <a:endParaRPr lang="en-US" altLang="zh-TW" sz="1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726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Getting Started</a:t>
            </a:r>
            <a:endParaRPr>
              <a:latin typeface="+mj-lt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latin typeface="+mj-lt"/>
              </a:rPr>
              <a:t>How to install Gurobi &amp; Python on your PC and know its basics</a:t>
            </a:r>
            <a:endParaRPr dirty="0"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8</a:t>
            </a:fld>
            <a:endParaRPr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DCD89D-77F2-4922-AB9A-A4B62EA4A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6" t="39839" r="26857" b="40296"/>
          <a:stretch/>
        </p:blipFill>
        <p:spPr>
          <a:xfrm>
            <a:off x="0" y="82328"/>
            <a:ext cx="2709576" cy="8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6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Install GUROBI for Universities</a:t>
            </a:r>
            <a:endParaRPr dirty="0">
              <a:latin typeface="+mj-lt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54861" y="1433403"/>
            <a:ext cx="8525832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1. Click this link for more information </a:t>
            </a:r>
            <a:r>
              <a:rPr lang="en-US" sz="1600" dirty="0">
                <a:latin typeface="+mj-lt"/>
                <a:hlinkClick r:id="rId3"/>
              </a:rPr>
              <a:t>www.gurobi.com/academia/for-universities</a:t>
            </a:r>
            <a:endParaRPr lang="en-US" sz="1600" dirty="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2. Register an “Academic” account,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3. Fill out your info, </a:t>
            </a:r>
            <a:r>
              <a:rPr lang="en-US" sz="1400" dirty="0">
                <a:latin typeface="+mj-lt"/>
              </a:rPr>
              <a:t>to install on several machines using 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xxx@gmail.com</a:t>
            </a:r>
            <a:r>
              <a:rPr lang="en-US" sz="1400" dirty="0">
                <a:latin typeface="+mj-lt"/>
              </a:rPr>
              <a:t>, you may use  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      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xxx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+yy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@gmail.com</a:t>
            </a:r>
            <a:r>
              <a:rPr lang="en-US" sz="1400" dirty="0">
                <a:latin typeface="+mj-lt"/>
              </a:rPr>
              <a:t> as your email, where </a:t>
            </a:r>
            <a:r>
              <a:rPr lang="en-US" sz="1400" dirty="0" err="1">
                <a:solidFill>
                  <a:srgbClr val="0070C0"/>
                </a:solidFill>
                <a:latin typeface="+mj-lt"/>
              </a:rPr>
              <a:t>yy</a:t>
            </a:r>
            <a:r>
              <a:rPr lang="en-US" sz="1400" dirty="0">
                <a:latin typeface="+mj-lt"/>
              </a:rPr>
              <a:t> is your machine name. 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      e.g.,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j-lt"/>
                <a:hlinkClick r:id="rId4"/>
              </a:rPr>
              <a:t>xxx</a:t>
            </a:r>
            <a:r>
              <a:rPr lang="en-US" sz="1400" dirty="0">
                <a:solidFill>
                  <a:srgbClr val="0070C0"/>
                </a:solidFill>
                <a:latin typeface="+mj-lt"/>
                <a:hlinkClick r:id="rId4"/>
              </a:rPr>
              <a:t>+aa</a:t>
            </a:r>
            <a:r>
              <a:rPr lang="en-US" sz="1400" dirty="0">
                <a:solidFill>
                  <a:srgbClr val="FF0000"/>
                </a:solidFill>
                <a:latin typeface="+mj-lt"/>
                <a:hlinkClick r:id="rId4"/>
              </a:rPr>
              <a:t>@gmail.com</a:t>
            </a:r>
            <a:r>
              <a:rPr lang="en-US" sz="1400" dirty="0">
                <a:latin typeface="+mj-lt"/>
              </a:rPr>
              <a:t> for machine “</a:t>
            </a:r>
            <a:r>
              <a:rPr lang="en-US" sz="1400" b="1" dirty="0">
                <a:solidFill>
                  <a:srgbClr val="0070C0"/>
                </a:solidFill>
                <a:latin typeface="+mj-lt"/>
              </a:rPr>
              <a:t>aa</a:t>
            </a:r>
            <a:r>
              <a:rPr lang="en-US" sz="1400" dirty="0">
                <a:latin typeface="+mj-lt"/>
              </a:rPr>
              <a:t>” and </a:t>
            </a:r>
            <a:r>
              <a:rPr lang="en-US" sz="1400" dirty="0">
                <a:solidFill>
                  <a:srgbClr val="FF0000"/>
                </a:solidFill>
                <a:latin typeface="+mj-lt"/>
                <a:hlinkClick r:id="rId5"/>
              </a:rPr>
              <a:t>xxx</a:t>
            </a:r>
            <a:r>
              <a:rPr lang="en-US" sz="1400" dirty="0">
                <a:solidFill>
                  <a:srgbClr val="0070C0"/>
                </a:solidFill>
                <a:latin typeface="+mj-lt"/>
                <a:hlinkClick r:id="rId5"/>
              </a:rPr>
              <a:t>+bb</a:t>
            </a:r>
            <a:r>
              <a:rPr lang="en-US" sz="1400" dirty="0">
                <a:solidFill>
                  <a:srgbClr val="FF0000"/>
                </a:solidFill>
                <a:latin typeface="+mj-lt"/>
                <a:hlinkClick r:id="rId5"/>
              </a:rPr>
              <a:t>@gmail.com</a:t>
            </a:r>
            <a:r>
              <a:rPr lang="en-US" sz="1400" dirty="0">
                <a:latin typeface="+mj-lt"/>
              </a:rPr>
              <a:t> for machine “</a:t>
            </a:r>
            <a:r>
              <a:rPr lang="en-US" sz="1400" b="1" dirty="0">
                <a:solidFill>
                  <a:srgbClr val="0070C0"/>
                </a:solidFill>
                <a:latin typeface="+mj-lt"/>
              </a:rPr>
              <a:t>bb</a:t>
            </a:r>
            <a:r>
              <a:rPr lang="en-US" sz="1400" dirty="0">
                <a:latin typeface="+mj-lt"/>
              </a:rPr>
              <a:t>”</a:t>
            </a:r>
            <a:r>
              <a:rPr lang="en-US" sz="2000" dirty="0">
                <a:latin typeface="+mj-lt"/>
              </a:rPr>
              <a:t>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000" dirty="0">
                <a:latin typeface="+mj-lt"/>
              </a:rPr>
              <a:t>4. After registration, login, go to </a:t>
            </a:r>
            <a:r>
              <a:rPr lang="en-US" sz="1600" dirty="0">
                <a:latin typeface="+mj-lt"/>
                <a:hlinkClick r:id="rId6"/>
              </a:rPr>
              <a:t>https://www.gurobi.com/downloads/</a:t>
            </a:r>
            <a:r>
              <a:rPr lang="en-US" sz="1600" dirty="0">
                <a:latin typeface="+mj-lt"/>
              </a:rPr>
              <a:t>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  click              , then                                       , choose one to download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  e.g., </a:t>
            </a:r>
            <a:r>
              <a:rPr lang="en-US" sz="1600" i="1" dirty="0">
                <a:latin typeface="+mj-lt"/>
              </a:rPr>
              <a:t>Gurobi-9.1.2-win64.msi</a:t>
            </a:r>
            <a:r>
              <a:rPr lang="en-US" sz="2000" dirty="0">
                <a:latin typeface="+mj-lt"/>
              </a:rPr>
              <a:t> , install it (and reboot), </a:t>
            </a:r>
            <a:endParaRPr lang="zh-TW" altLang="en-US" sz="1600" dirty="0">
              <a:latin typeface="+mj-lt"/>
            </a:endParaRP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+mj-lt"/>
              </a:rPr>
              <a:t>5. T</a:t>
            </a:r>
            <a:r>
              <a:rPr lang="en-US" altLang="zh-TW" sz="2000" dirty="0">
                <a:latin typeface="+mj-lt"/>
              </a:rPr>
              <a:t>hen install the academic license by</a:t>
            </a:r>
            <a:br>
              <a:rPr lang="en-US" altLang="zh-TW" sz="2800" dirty="0">
                <a:latin typeface="+mj-lt"/>
              </a:rPr>
            </a:br>
            <a:r>
              <a:rPr lang="en-US" altLang="zh-TW" sz="1600" dirty="0">
                <a:latin typeface="+mj-lt"/>
              </a:rPr>
              <a:t>    </a:t>
            </a:r>
            <a:r>
              <a:rPr lang="en-US" altLang="zh-TW" sz="1600" dirty="0">
                <a:latin typeface="+mj-lt"/>
                <a:hlinkClick r:id="rId7"/>
              </a:rPr>
              <a:t>https://www.gurobi.com/downloads/end-user-license-agreement-academic/</a:t>
            </a:r>
            <a:r>
              <a:rPr lang="en-US" altLang="zh-TW" sz="1600" dirty="0">
                <a:latin typeface="+mj-lt"/>
              </a:rPr>
              <a:t> </a:t>
            </a:r>
            <a:br>
              <a:rPr lang="en-US" altLang="zh-TW" sz="2000" dirty="0">
                <a:latin typeface="+mj-lt"/>
              </a:rPr>
            </a:br>
            <a:r>
              <a:rPr lang="en-US" altLang="zh-TW" sz="2000" dirty="0">
                <a:latin typeface="+mj-lt"/>
              </a:rPr>
              <a:t>   </a:t>
            </a:r>
            <a:r>
              <a:rPr lang="en-US" sz="2000" dirty="0">
                <a:latin typeface="+mj-lt"/>
              </a:rPr>
              <a:t>Click 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9</a:t>
            </a:fld>
            <a:endParaRPr>
              <a:latin typeface="+mj-lt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1D5E2-2387-42A5-914A-79496454D5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770" t="17549" r="45847" b="14203"/>
          <a:stretch/>
        </p:blipFill>
        <p:spPr>
          <a:xfrm>
            <a:off x="8385400" y="492463"/>
            <a:ext cx="720000" cy="3345988"/>
          </a:xfrm>
          <a:prstGeom prst="rect">
            <a:avLst/>
          </a:prstGeom>
        </p:spPr>
      </p:pic>
      <p:grpSp>
        <p:nvGrpSpPr>
          <p:cNvPr id="13" name="Google Shape;697;p37">
            <a:extLst>
              <a:ext uri="{FF2B5EF4-FFF2-40B4-BE49-F238E27FC236}">
                <a16:creationId xmlns:a16="http://schemas.microsoft.com/office/drawing/2014/main" id="{12C370EB-A15B-44FD-8F1D-E8248034A720}"/>
              </a:ext>
            </a:extLst>
          </p:cNvPr>
          <p:cNvGrpSpPr/>
          <p:nvPr/>
        </p:nvGrpSpPr>
        <p:grpSpPr>
          <a:xfrm>
            <a:off x="254861" y="629922"/>
            <a:ext cx="392063" cy="291505"/>
            <a:chOff x="5247525" y="3007275"/>
            <a:chExt cx="517575" cy="384825"/>
          </a:xfrm>
        </p:grpSpPr>
        <p:sp>
          <p:nvSpPr>
            <p:cNvPr id="14" name="Google Shape;698;p37">
              <a:extLst>
                <a:ext uri="{FF2B5EF4-FFF2-40B4-BE49-F238E27FC236}">
                  <a16:creationId xmlns:a16="http://schemas.microsoft.com/office/drawing/2014/main" id="{5E599579-808A-4F4C-91F7-ECC71C5EA08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699;p37">
              <a:extLst>
                <a:ext uri="{FF2B5EF4-FFF2-40B4-BE49-F238E27FC236}">
                  <a16:creationId xmlns:a16="http://schemas.microsoft.com/office/drawing/2014/main" id="{0F1E096F-8658-4E1E-B7C2-3E033739961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2C8743EF-BF46-42B7-8684-DB14EF44FC6B}"/>
              </a:ext>
            </a:extLst>
          </p:cNvPr>
          <p:cNvSpPr txBox="1">
            <a:spLocks/>
          </p:cNvSpPr>
          <p:nvPr/>
        </p:nvSpPr>
        <p:spPr>
          <a:xfrm>
            <a:off x="387007" y="4616184"/>
            <a:ext cx="6132600" cy="52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1" indent="0">
              <a:spcBef>
                <a:spcPts val="0"/>
              </a:spcBef>
              <a:buFont typeface="Roboto Condensed Light"/>
              <a:buNone/>
              <a:tabLst>
                <a:tab pos="444500" algn="l"/>
              </a:tabLst>
            </a:pPr>
            <a:endParaRPr lang="en-US" altLang="zh-TW" sz="1000" i="1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474212-F433-46C5-B62A-FD0D3DCFB3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2351" y="1698209"/>
            <a:ext cx="3038956" cy="3348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65D470-5B7C-41A8-B226-1AD304B03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442" y="3154007"/>
            <a:ext cx="1014974" cy="3052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7CE549-9F04-44BB-A89E-524FC5448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6452" y="3147234"/>
            <a:ext cx="2756087" cy="2844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92E97E-DF2C-4EBA-8639-D1734BD876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1537" y="4347802"/>
            <a:ext cx="1765759" cy="2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75389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AC884BF4FE93BA468E22A9DEC1453B9C" ma:contentTypeVersion="4" ma:contentTypeDescription="建立新的文件。" ma:contentTypeScope="" ma:versionID="73d062df3075d8f391dfb8a3de8123c3">
  <xsd:schema xmlns:xsd="http://www.w3.org/2001/XMLSchema" xmlns:xs="http://www.w3.org/2001/XMLSchema" xmlns:p="http://schemas.microsoft.com/office/2006/metadata/properties" xmlns:ns2="7b3aa4a9-e2f1-4e7b-b77c-bcb8301dc1a5" xmlns:ns3="a7e313d4-9fd4-458c-bae1-6a50b4bb79ac" targetNamespace="http://schemas.microsoft.com/office/2006/metadata/properties" ma:root="true" ma:fieldsID="ef0790f98f51c2c3e592cba9caffa26e" ns2:_="" ns3:_="">
    <xsd:import namespace="7b3aa4a9-e2f1-4e7b-b77c-bcb8301dc1a5"/>
    <xsd:import namespace="a7e313d4-9fd4-458c-bae1-6a50b4bb79a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3aa4a9-e2f1-4e7b-b77c-bcb8301dc1a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e313d4-9fd4-458c-bae1-6a50b4bb79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B2279C-E7C5-4F65-8795-BC0A34C9C04D}">
  <ds:schemaRefs>
    <ds:schemaRef ds:uri="7b3aa4a9-e2f1-4e7b-b77c-bcb8301dc1a5"/>
    <ds:schemaRef ds:uri="a7e313d4-9fd4-458c-bae1-6a50b4bb79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8B58B88-0450-48A5-869E-365B680D48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859EE9-FFE2-4403-9765-53A92EDAFFA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3aa4a9-e2f1-4e7b-b77c-bcb8301dc1a5"/>
    <ds:schemaRef ds:uri="http://purl.org/dc/terms/"/>
    <ds:schemaRef ds:uri="http://schemas.openxmlformats.org/package/2006/metadata/core-properties"/>
    <ds:schemaRef ds:uri="a7e313d4-9fd4-458c-bae1-6a50b4bb79a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1010</TotalTime>
  <Words>2248</Words>
  <Application>Microsoft Office PowerPoint</Application>
  <PresentationFormat>如螢幕大小 (16:9)</PresentationFormat>
  <Paragraphs>356</Paragraphs>
  <Slides>63</Slides>
  <Notes>63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2" baseType="lpstr">
      <vt:lpstr>Arvo</vt:lpstr>
      <vt:lpstr>Arial</vt:lpstr>
      <vt:lpstr>Courier New</vt:lpstr>
      <vt:lpstr>Roboto Condensed</vt:lpstr>
      <vt:lpstr>Roboto Condensed Light</vt:lpstr>
      <vt:lpstr>Times New Roman</vt:lpstr>
      <vt:lpstr>Wingdings</vt:lpstr>
      <vt:lpstr>Salerio template</vt:lpstr>
      <vt:lpstr>Equation</vt:lpstr>
      <vt:lpstr>Solving Mathematical Programming by GuRoBi with Python</vt:lpstr>
      <vt:lpstr>Introduction</vt:lpstr>
      <vt:lpstr>What is GUROBI?</vt:lpstr>
      <vt:lpstr>What is PYTHON?</vt:lpstr>
      <vt:lpstr>What problem that GUROBI can solve?</vt:lpstr>
      <vt:lpstr>Why use GUROBI?</vt:lpstr>
      <vt:lpstr>Why use PYTHON?</vt:lpstr>
      <vt:lpstr>Getting Started</vt:lpstr>
      <vt:lpstr>Install GUROBI for Universities</vt:lpstr>
      <vt:lpstr>Install GUROBI (Academic version) New Academic License Acquired</vt:lpstr>
      <vt:lpstr>Install GUROBI license on Windows Use the New Academic License</vt:lpstr>
      <vt:lpstr>To ensure GUROBI Installation Open a DOS-Prompt window to test</vt:lpstr>
      <vt:lpstr>ANACONDA ANACONDA website</vt:lpstr>
      <vt:lpstr>ANACONDA Install ANACONDA for Windows (1/4)</vt:lpstr>
      <vt:lpstr>ANACONDA Install ANACONDA for Windows (2/4)</vt:lpstr>
      <vt:lpstr>ANACONDA Install ANACONDA for Windows (3/4)</vt:lpstr>
      <vt:lpstr>ANACONDA Install ANACONDA for Windows (4/4)</vt:lpstr>
      <vt:lpstr>ANACONDA Install ANACONDA for Mac OS (1/2)</vt:lpstr>
      <vt:lpstr>ANACONDA Install ANACONDA for Mac OS (2/2)</vt:lpstr>
      <vt:lpstr>ANACONDA Access Anaconda Prompt</vt:lpstr>
      <vt:lpstr>ANACONDA Set File Directory</vt:lpstr>
      <vt:lpstr>ANACONDA Open Jupyter Notebook</vt:lpstr>
      <vt:lpstr>ANACONDA Create New File on Jupyter Notebook</vt:lpstr>
      <vt:lpstr>ANACONDA Jupyter Notebook Shortcut</vt:lpstr>
      <vt:lpstr>ANACONDA Jupyter Notebook Shortcut</vt:lpstr>
      <vt:lpstr>Install PYTHON For GUROBI Setting up ANACONDA and GUROBI</vt:lpstr>
      <vt:lpstr>Install PYTHON For GUROBI Verify the Activation</vt:lpstr>
      <vt:lpstr>Interactive Mode of GUROBI </vt:lpstr>
      <vt:lpstr>Access the interactive mode</vt:lpstr>
      <vt:lpstr>Access the interactive mode using anaconda prompt (1/3)</vt:lpstr>
      <vt:lpstr>Access the interactive mode using anaconda prompt (2/3)</vt:lpstr>
      <vt:lpstr>Access the interactive mode using anaconda prompt (3/3)</vt:lpstr>
      <vt:lpstr>LP File test.lp (1/2) </vt:lpstr>
      <vt:lpstr>LP File test.lp (2/2) </vt:lpstr>
      <vt:lpstr>SOL File</vt:lpstr>
      <vt:lpstr>Introduction to  Python for Gurobi</vt:lpstr>
      <vt:lpstr>PYTHON PROGRAMMING Linear Optimization Problem Example</vt:lpstr>
      <vt:lpstr>PYTHON PROGRAMMING Load the Gurobi Module</vt:lpstr>
      <vt:lpstr>PYTHON PROGRAMMING Define the Model</vt:lpstr>
      <vt:lpstr>PYTHON PROGRAMMING Define Variables</vt:lpstr>
      <vt:lpstr>PYTHON PROGRAMMING Model Update</vt:lpstr>
      <vt:lpstr>PYTHON PROGRAMMING Define Constraints (1/2)</vt:lpstr>
      <vt:lpstr>PYTHON PROGRAMMING Define Constraints (2/2)</vt:lpstr>
      <vt:lpstr>PYTHON PROGRAMMING Define Objective Function</vt:lpstr>
      <vt:lpstr>PYTHON PROGRAMMING Optimize Model (1/2)</vt:lpstr>
      <vt:lpstr>PYTHON PROGRAMMING Optimize Model (2/2)</vt:lpstr>
      <vt:lpstr>PYTHON PROGRAMMING Return Value (1/2)</vt:lpstr>
      <vt:lpstr>PYTHON PROGRAMMING Return Value (2/2)</vt:lpstr>
      <vt:lpstr>PYTHON PROGRAMMING Summary</vt:lpstr>
      <vt:lpstr>More Examples</vt:lpstr>
      <vt:lpstr>Case 1: Transportation Problem Definition</vt:lpstr>
      <vt:lpstr>Case 1: Transportation Problem Problem Description</vt:lpstr>
      <vt:lpstr>Case 1: Transportation Problem Solve the Problem (1/3)</vt:lpstr>
      <vt:lpstr>Case 1: Transportation Problem Solve the Problem (2/3)</vt:lpstr>
      <vt:lpstr>Case 1: Transportation Problem Solve the Problem (3/3)</vt:lpstr>
      <vt:lpstr>Case 2: Knapsack Problem Definition</vt:lpstr>
      <vt:lpstr>Case 2: Knapsack Problem Problem Description</vt:lpstr>
      <vt:lpstr>Case 2: Knapsack Problem Solve the Problem (1/5)</vt:lpstr>
      <vt:lpstr>Case 2: Knapsack Problem Solve the Problem (2/5)</vt:lpstr>
      <vt:lpstr>Case 2: Knapsack Problem Solve the Problem (3/5)</vt:lpstr>
      <vt:lpstr>Case 2: Knapsack Problem Gurobi Output File Format (4/5)</vt:lpstr>
      <vt:lpstr>Case 2: Knapsack Problem Result (5/5)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Optimization Application using Python Gurobi</dc:title>
  <dc:creator>Muhammad Meidy Nur Hafidz</dc:creator>
  <cp:lastModifiedBy>I-Lin Wang</cp:lastModifiedBy>
  <cp:revision>69</cp:revision>
  <dcterms:modified xsi:type="dcterms:W3CDTF">2021-07-24T12:25:41Z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0x010100AC884BF4FE93BA468E22A9DEC1453B9C</vt:lpwstr>
  </property>
</Properties>
</file>